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32"/>
  </p:sldMasterIdLst>
  <p:notesMasterIdLst>
    <p:notesMasterId r:id="rId63"/>
  </p:notesMasterIdLst>
  <p:sldIdLst>
    <p:sldId id="257" r:id="rId33"/>
    <p:sldId id="340" r:id="rId34"/>
    <p:sldId id="300" r:id="rId35"/>
    <p:sldId id="361" r:id="rId36"/>
    <p:sldId id="264" r:id="rId37"/>
    <p:sldId id="324" r:id="rId38"/>
    <p:sldId id="342" r:id="rId39"/>
    <p:sldId id="363" r:id="rId40"/>
    <p:sldId id="347" r:id="rId41"/>
    <p:sldId id="344" r:id="rId42"/>
    <p:sldId id="341" r:id="rId43"/>
    <p:sldId id="343" r:id="rId44"/>
    <p:sldId id="345" r:id="rId45"/>
    <p:sldId id="348" r:id="rId46"/>
    <p:sldId id="350" r:id="rId47"/>
    <p:sldId id="358" r:id="rId48"/>
    <p:sldId id="353" r:id="rId49"/>
    <p:sldId id="346" r:id="rId50"/>
    <p:sldId id="359" r:id="rId51"/>
    <p:sldId id="352" r:id="rId52"/>
    <p:sldId id="349" r:id="rId53"/>
    <p:sldId id="365" r:id="rId54"/>
    <p:sldId id="360" r:id="rId55"/>
    <p:sldId id="354" r:id="rId56"/>
    <p:sldId id="357" r:id="rId57"/>
    <p:sldId id="355" r:id="rId58"/>
    <p:sldId id="362" r:id="rId59"/>
    <p:sldId id="298" r:id="rId60"/>
    <p:sldId id="339" r:id="rId61"/>
    <p:sldId id="364" r:id="rId6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81C957-713E-439F-A185-AB1815E8D0B7}">
          <p14:sldIdLst>
            <p14:sldId id="257"/>
            <p14:sldId id="340"/>
            <p14:sldId id="300"/>
          </p14:sldIdLst>
        </p14:section>
        <p14:section name="Start" id="{04D5230C-D0A0-41A6-AA4B-531C71E14636}">
          <p14:sldIdLst>
            <p14:sldId id="361"/>
            <p14:sldId id="264"/>
            <p14:sldId id="324"/>
            <p14:sldId id="342"/>
            <p14:sldId id="363"/>
            <p14:sldId id="347"/>
            <p14:sldId id="344"/>
            <p14:sldId id="341"/>
            <p14:sldId id="343"/>
            <p14:sldId id="345"/>
            <p14:sldId id="348"/>
            <p14:sldId id="350"/>
            <p14:sldId id="358"/>
            <p14:sldId id="353"/>
            <p14:sldId id="346"/>
            <p14:sldId id="359"/>
            <p14:sldId id="352"/>
            <p14:sldId id="349"/>
            <p14:sldId id="365"/>
            <p14:sldId id="360"/>
            <p14:sldId id="354"/>
            <p14:sldId id="357"/>
            <p14:sldId id="355"/>
            <p14:sldId id="362"/>
            <p14:sldId id="298"/>
            <p14:sldId id="339"/>
            <p14:sldId id="3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outer Van Schandevijl" initials="WVS" lastIdx="1" clrIdx="0">
    <p:extLst>
      <p:ext uri="{19B8F6BF-5375-455C-9EA6-DF929625EA0E}">
        <p15:presenceInfo xmlns:p15="http://schemas.microsoft.com/office/powerpoint/2012/main" userId="43e127e91578f28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8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60936" autoAdjust="0"/>
  </p:normalViewPr>
  <p:slideViewPr>
    <p:cSldViewPr snapToGrid="0">
      <p:cViewPr varScale="1">
        <p:scale>
          <a:sx n="70" d="100"/>
          <a:sy n="70" d="100"/>
        </p:scale>
        <p:origin x="21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34" Type="http://schemas.openxmlformats.org/officeDocument/2006/relationships/slide" Target="slides/slide2.xml"/><Relationship Id="rId42" Type="http://schemas.openxmlformats.org/officeDocument/2006/relationships/slide" Target="slides/slide10.xml"/><Relationship Id="rId47" Type="http://schemas.openxmlformats.org/officeDocument/2006/relationships/slide" Target="slides/slide15.xml"/><Relationship Id="rId50" Type="http://schemas.openxmlformats.org/officeDocument/2006/relationships/slide" Target="slides/slide18.xml"/><Relationship Id="rId55" Type="http://schemas.openxmlformats.org/officeDocument/2006/relationships/slide" Target="slides/slide23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slideMaster" Target="slideMasters/slideMaster1.xml"/><Relationship Id="rId37" Type="http://schemas.openxmlformats.org/officeDocument/2006/relationships/slide" Target="slides/slide5.xml"/><Relationship Id="rId40" Type="http://schemas.openxmlformats.org/officeDocument/2006/relationships/slide" Target="slides/slide8.xml"/><Relationship Id="rId45" Type="http://schemas.openxmlformats.org/officeDocument/2006/relationships/slide" Target="slides/slide13.xml"/><Relationship Id="rId53" Type="http://schemas.openxmlformats.org/officeDocument/2006/relationships/slide" Target="slides/slide21.xml"/><Relationship Id="rId58" Type="http://schemas.openxmlformats.org/officeDocument/2006/relationships/slide" Target="slides/slide26.xml"/><Relationship Id="rId66" Type="http://schemas.openxmlformats.org/officeDocument/2006/relationships/viewProps" Target="viewProps.xml"/><Relationship Id="rId5" Type="http://schemas.openxmlformats.org/officeDocument/2006/relationships/customXml" Target="../customXml/item5.xml"/><Relationship Id="rId61" Type="http://schemas.openxmlformats.org/officeDocument/2006/relationships/slide" Target="slides/slide29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slide" Target="slides/slide3.xml"/><Relationship Id="rId43" Type="http://schemas.openxmlformats.org/officeDocument/2006/relationships/slide" Target="slides/slide11.xml"/><Relationship Id="rId48" Type="http://schemas.openxmlformats.org/officeDocument/2006/relationships/slide" Target="slides/slide16.xml"/><Relationship Id="rId56" Type="http://schemas.openxmlformats.org/officeDocument/2006/relationships/slide" Target="slides/slide24.xml"/><Relationship Id="rId64" Type="http://schemas.openxmlformats.org/officeDocument/2006/relationships/commentAuthors" Target="commentAuthors.xml"/><Relationship Id="rId8" Type="http://schemas.openxmlformats.org/officeDocument/2006/relationships/customXml" Target="../customXml/item8.xml"/><Relationship Id="rId51" Type="http://schemas.openxmlformats.org/officeDocument/2006/relationships/slide" Target="slides/slide19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slide" Target="slides/slide1.xml"/><Relationship Id="rId38" Type="http://schemas.openxmlformats.org/officeDocument/2006/relationships/slide" Target="slides/slide6.xml"/><Relationship Id="rId46" Type="http://schemas.openxmlformats.org/officeDocument/2006/relationships/slide" Target="slides/slide14.xml"/><Relationship Id="rId59" Type="http://schemas.openxmlformats.org/officeDocument/2006/relationships/slide" Target="slides/slide27.xml"/><Relationship Id="rId67" Type="http://schemas.openxmlformats.org/officeDocument/2006/relationships/theme" Target="theme/theme1.xml"/><Relationship Id="rId20" Type="http://schemas.openxmlformats.org/officeDocument/2006/relationships/customXml" Target="../customXml/item20.xml"/><Relationship Id="rId41" Type="http://schemas.openxmlformats.org/officeDocument/2006/relationships/slide" Target="slides/slide9.xml"/><Relationship Id="rId54" Type="http://schemas.openxmlformats.org/officeDocument/2006/relationships/slide" Target="slides/slide22.xml"/><Relationship Id="rId62" Type="http://schemas.openxmlformats.org/officeDocument/2006/relationships/slide" Target="slides/slide30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" Target="slides/slide4.xml"/><Relationship Id="rId49" Type="http://schemas.openxmlformats.org/officeDocument/2006/relationships/slide" Target="slides/slide17.xml"/><Relationship Id="rId57" Type="http://schemas.openxmlformats.org/officeDocument/2006/relationships/slide" Target="slides/slide25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slide" Target="slides/slide12.xml"/><Relationship Id="rId52" Type="http://schemas.openxmlformats.org/officeDocument/2006/relationships/slide" Target="slides/slide20.xml"/><Relationship Id="rId60" Type="http://schemas.openxmlformats.org/officeDocument/2006/relationships/slide" Target="slides/slide28.xml"/><Relationship Id="rId65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gif>
</file>

<file path=ppt/media/image4.gi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003B6-BCEA-46F3-841E-7B3EC6052E68}" type="datetimeFigureOut">
              <a:rPr lang="en-BE" smtClean="0"/>
              <a:t>21/09/2022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5C132-08CE-4B37-9E6D-AB9DDA075120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11247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949435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You want to focus on delivering business value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Not chasing &amp; fixing memory bugs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21346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Link: https://www.zdnet.com/article/microsoft-70-percent-of-all-security-bugs-are-memory-safety-issues/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 err="1"/>
              <a:t>Disclosed</a:t>
            </a:r>
            <a:r>
              <a:rPr lang="fr-BE" dirty="0"/>
              <a:t> by a Microsoft </a:t>
            </a:r>
            <a:r>
              <a:rPr lang="fr-BE" dirty="0" err="1"/>
              <a:t>security</a:t>
            </a:r>
            <a:r>
              <a:rPr lang="fr-BE" dirty="0"/>
              <a:t> </a:t>
            </a:r>
            <a:r>
              <a:rPr lang="fr-BE" dirty="0" err="1"/>
              <a:t>engineer</a:t>
            </a:r>
            <a:r>
              <a:rPr lang="fr-BE" dirty="0"/>
              <a:t> on a </a:t>
            </a:r>
            <a:r>
              <a:rPr lang="fr-BE" dirty="0" err="1"/>
              <a:t>conference</a:t>
            </a:r>
            <a:r>
              <a:rPr lang="fr-BE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The </a:t>
            </a:r>
            <a:r>
              <a:rPr lang="fr-BE" dirty="0" err="1"/>
              <a:t>same</a:t>
            </a:r>
            <a:r>
              <a:rPr lang="fr-BE" dirty="0"/>
              <a:t> </a:t>
            </a:r>
            <a:r>
              <a:rPr lang="fr-BE" dirty="0" err="1"/>
              <a:t>metric</a:t>
            </a:r>
            <a:r>
              <a:rPr lang="fr-BE" dirty="0"/>
              <a:t> </a:t>
            </a:r>
            <a:r>
              <a:rPr lang="fr-BE" dirty="0" err="1"/>
              <a:t>applies</a:t>
            </a:r>
            <a:r>
              <a:rPr lang="fr-BE" dirty="0"/>
              <a:t> to Google Chrome: https://www.zdnet.com/article/chrome-70-of-all-security-bugs-are-memory-safety-issues/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Google Chrome: </a:t>
            </a:r>
            <a:r>
              <a:rPr lang="en-US" b="0" i="0" dirty="0">
                <a:solidFill>
                  <a:srgbClr val="080A12"/>
                </a:solidFill>
                <a:effectLst/>
                <a:latin typeface="SuisseIntl"/>
              </a:rPr>
              <a:t>Half of the 70% are use-after-free vulnerabilities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00431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effectLst/>
                <a:latin typeface="SuisseIntl"/>
              </a:rPr>
              <a:t>GC won’t safe you from all of them!!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1" i="0" dirty="0">
              <a:effectLst/>
              <a:latin typeface="SuisseInt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effectLst/>
                <a:latin typeface="SuisseIntl"/>
              </a:rPr>
              <a:t>Use after free</a:t>
            </a:r>
            <a:r>
              <a:rPr lang="en-US" b="0" i="0" dirty="0">
                <a:effectLst/>
                <a:latin typeface="SuisseIntl"/>
              </a:rPr>
              <a:t>: allocate a big chunk of memory, free it but keep reading from it, hoping for something useful</a:t>
            </a:r>
            <a:endParaRPr lang="en-US" dirty="0">
              <a:latin typeface="SuisseIntl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Buffer </a:t>
            </a:r>
            <a:r>
              <a:rPr lang="fr-BE" b="1" dirty="0" err="1"/>
              <a:t>overflow</a:t>
            </a:r>
            <a:r>
              <a:rPr lang="fr-BE" dirty="0"/>
              <a:t>: </a:t>
            </a:r>
            <a:r>
              <a:rPr lang="fr-BE" dirty="0" err="1"/>
              <a:t>keep</a:t>
            </a:r>
            <a:r>
              <a:rPr lang="fr-BE" dirty="0"/>
              <a:t> </a:t>
            </a:r>
            <a:r>
              <a:rPr lang="fr-BE" dirty="0" err="1"/>
              <a:t>writing</a:t>
            </a:r>
            <a:r>
              <a:rPr lang="fr-BE" dirty="0"/>
              <a:t> </a:t>
            </a:r>
            <a:r>
              <a:rPr lang="fr-BE" dirty="0" err="1"/>
              <a:t>until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arrive at a point </a:t>
            </a:r>
            <a:r>
              <a:rPr lang="fr-BE" dirty="0" err="1"/>
              <a:t>where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</a:t>
            </a:r>
            <a:r>
              <a:rPr lang="fr-BE" dirty="0" err="1"/>
              <a:t>want</a:t>
            </a:r>
            <a:r>
              <a:rPr lang="fr-BE" dirty="0"/>
              <a:t> </a:t>
            </a:r>
            <a:r>
              <a:rPr lang="fr-BE" dirty="0" err="1"/>
              <a:t>your</a:t>
            </a:r>
            <a:r>
              <a:rPr lang="fr-BE" dirty="0"/>
              <a:t> </a:t>
            </a:r>
            <a:r>
              <a:rPr lang="fr-BE" dirty="0" err="1"/>
              <a:t>own</a:t>
            </a:r>
            <a:r>
              <a:rPr lang="fr-BE" dirty="0"/>
              <a:t> instructions or data to </a:t>
            </a:r>
            <a:r>
              <a:rPr lang="fr-BE" dirty="0" err="1"/>
              <a:t>be</a:t>
            </a:r>
            <a:r>
              <a:rPr lang="fr-BE" dirty="0"/>
              <a:t> </a:t>
            </a:r>
            <a:r>
              <a:rPr lang="fr-BE" dirty="0" err="1"/>
              <a:t>present</a:t>
            </a: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Race condition</a:t>
            </a:r>
            <a:r>
              <a:rPr lang="fr-BE" dirty="0"/>
              <a:t>: </a:t>
            </a:r>
            <a:r>
              <a:rPr lang="fr-BE" dirty="0" err="1"/>
              <a:t>Two</a:t>
            </a:r>
            <a:r>
              <a:rPr lang="fr-BE" dirty="0"/>
              <a:t> </a:t>
            </a:r>
            <a:r>
              <a:rPr lang="fr-BE" dirty="0" err="1"/>
              <a:t>processes</a:t>
            </a:r>
            <a:r>
              <a:rPr lang="fr-BE" dirty="0"/>
              <a:t>/threads </a:t>
            </a:r>
            <a:r>
              <a:rPr lang="fr-BE" dirty="0" err="1"/>
              <a:t>reading</a:t>
            </a:r>
            <a:r>
              <a:rPr lang="fr-BE" dirty="0"/>
              <a:t>/</a:t>
            </a:r>
            <a:r>
              <a:rPr lang="fr-BE" dirty="0" err="1"/>
              <a:t>writing</a:t>
            </a:r>
            <a:r>
              <a:rPr lang="fr-BE" dirty="0"/>
              <a:t> the </a:t>
            </a:r>
            <a:r>
              <a:rPr lang="fr-BE" dirty="0" err="1"/>
              <a:t>same</a:t>
            </a:r>
            <a:r>
              <a:rPr lang="fr-BE" dirty="0"/>
              <a:t> block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 err="1"/>
              <a:t>Other</a:t>
            </a:r>
            <a:r>
              <a:rPr lang="fr-BE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stack exhaustion</a:t>
            </a:r>
            <a:endParaRPr lang="en-US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heap exhaustion/corruption</a:t>
            </a:r>
            <a:endParaRPr lang="en-US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double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page fault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42436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 err="1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stdlib.h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: malloc &amp; free ||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calloc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 (</a:t>
            </a:r>
            <a:r>
              <a:rPr lang="en-US" b="0" i="0" dirty="0">
                <a:effectLst/>
                <a:latin typeface="euclid_circular_a"/>
              </a:rPr>
              <a:t>contiguous allocation: </a:t>
            </a:r>
            <a:r>
              <a:rPr lang="en-US" dirty="0"/>
              <a:t>initialize with zero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) &amp;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realloc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 (resize memory block)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ptr</a:t>
            </a:r>
            <a:r>
              <a:rPr lang="en-US" dirty="0"/>
              <a:t> = </a:t>
            </a:r>
            <a:r>
              <a:rPr lang="en-US" dirty="0" err="1">
                <a:solidFill>
                  <a:srgbClr val="E6C07B"/>
                </a:solidFill>
                <a:effectLst/>
              </a:rPr>
              <a:t>realloc</a:t>
            </a:r>
            <a:r>
              <a:rPr lang="en-US" dirty="0"/>
              <a:t>(</a:t>
            </a:r>
            <a:r>
              <a:rPr lang="en-US" dirty="0" err="1"/>
              <a:t>ptr</a:t>
            </a:r>
            <a:r>
              <a:rPr lang="en-US" dirty="0"/>
              <a:t>, x);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moreThan3: null terminator!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sizeof</a:t>
            </a:r>
            <a:r>
              <a:rPr lang="en-US" dirty="0"/>
              <a:t>(char) depends on c (int, 4) or </a:t>
            </a:r>
            <a:r>
              <a:rPr lang="en-US" dirty="0" err="1"/>
              <a:t>c++</a:t>
            </a:r>
            <a:r>
              <a:rPr lang="en-US" dirty="0"/>
              <a:t> (1)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malloc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Searches for spot in the free block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found: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Split the block in two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Add some metadata to the front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not found: ask OS for a new memory block (typically multiple of 512, ex 4KB)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free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Adds it back to the free block list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72564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u="sng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"There </a:t>
            </a:r>
            <a:r>
              <a:rPr lang="en-US" b="0" i="0" u="sng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ain't</a:t>
            </a:r>
            <a:r>
              <a:rPr lang="en-US" b="0" i="0" u="sng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no such thing as a free lunch" (TANSTAAFL)</a:t>
            </a:r>
            <a:endParaRPr lang="fr-BE" b="1" u="sng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Consumes memory</a:t>
            </a:r>
            <a:r>
              <a:rPr lang="fr-BE" dirty="0"/>
              <a:t>: 2x as </a:t>
            </a:r>
            <a:r>
              <a:rPr lang="fr-BE" dirty="0" err="1"/>
              <a:t>much</a:t>
            </a:r>
            <a:r>
              <a:rPr lang="fr-BE" dirty="0"/>
              <a:t> memory – </a:t>
            </a:r>
            <a:r>
              <a:rPr lang="fr-BE" dirty="0" err="1"/>
              <a:t>ballpark</a:t>
            </a:r>
            <a:r>
              <a:rPr lang="fr-BE" dirty="0"/>
              <a:t> </a:t>
            </a:r>
            <a:r>
              <a:rPr lang="fr-BE" dirty="0" err="1"/>
              <a:t>guess</a:t>
            </a:r>
            <a:r>
              <a:rPr lang="fr-BE" dirty="0"/>
              <a:t>. It </a:t>
            </a:r>
            <a:r>
              <a:rPr lang="fr-BE" dirty="0" err="1"/>
              <a:t>also</a:t>
            </a:r>
            <a:r>
              <a:rPr lang="fr-BE" dirty="0"/>
              <a:t> </a:t>
            </a:r>
            <a:r>
              <a:rPr lang="fr-BE" dirty="0" err="1"/>
              <a:t>depends</a:t>
            </a:r>
            <a:r>
              <a:rPr lang="fr-BE" dirty="0"/>
              <a:t> on the application (lots/short/</a:t>
            </a:r>
            <a:r>
              <a:rPr lang="fr-BE" dirty="0" err="1"/>
              <a:t>small</a:t>
            </a:r>
            <a:r>
              <a:rPr lang="fr-BE" dirty="0"/>
              <a:t> allocations?)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 err="1"/>
              <a:t>Takes</a:t>
            </a:r>
            <a:r>
              <a:rPr lang="fr-BE" b="1" dirty="0"/>
              <a:t> </a:t>
            </a:r>
            <a:r>
              <a:rPr lang="fr-BE" b="1" dirty="0" err="1"/>
              <a:t>processing</a:t>
            </a:r>
            <a:r>
              <a:rPr lang="fr-BE" b="1" dirty="0"/>
              <a:t> time</a:t>
            </a:r>
            <a:r>
              <a:rPr lang="fr-BE" dirty="0"/>
              <a:t>: the </a:t>
            </a:r>
            <a:r>
              <a:rPr lang="fr-BE" dirty="0" err="1"/>
              <a:t>reason</a:t>
            </a:r>
            <a:r>
              <a:rPr lang="fr-BE" dirty="0"/>
              <a:t> GC </a:t>
            </a:r>
            <a:r>
              <a:rPr lang="fr-BE" dirty="0" err="1"/>
              <a:t>was</a:t>
            </a:r>
            <a:r>
              <a:rPr lang="fr-BE" dirty="0"/>
              <a:t> not </a:t>
            </a:r>
            <a:r>
              <a:rPr lang="fr-BE" dirty="0" err="1"/>
              <a:t>included</a:t>
            </a:r>
            <a:r>
              <a:rPr lang="fr-BE" dirty="0"/>
              <a:t> in iOS – </a:t>
            </a:r>
            <a:r>
              <a:rPr lang="fr-BE" dirty="0" err="1"/>
              <a:t>problems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 </a:t>
            </a:r>
            <a:r>
              <a:rPr lang="fr-BE" dirty="0" err="1"/>
              <a:t>responsivity</a:t>
            </a:r>
            <a:r>
              <a:rPr lang="fr-BE" dirty="0"/>
              <a:t> &amp; performance (2007: </a:t>
            </a:r>
            <a:r>
              <a:rPr lang="fr-BE" dirty="0" err="1"/>
              <a:t>was</a:t>
            </a:r>
            <a:r>
              <a:rPr lang="fr-BE" dirty="0"/>
              <a:t> </a:t>
            </a:r>
            <a:r>
              <a:rPr lang="fr-BE" dirty="0" err="1"/>
              <a:t>added</a:t>
            </a:r>
            <a:r>
              <a:rPr lang="fr-BE" dirty="0"/>
              <a:t> to Objective-C </a:t>
            </a:r>
            <a:r>
              <a:rPr lang="fr-BE" dirty="0" err="1"/>
              <a:t>with</a:t>
            </a:r>
            <a:r>
              <a:rPr lang="fr-BE" dirty="0"/>
              <a:t> v2.0, 2012: </a:t>
            </a:r>
            <a:r>
              <a:rPr lang="fr-BE" dirty="0" err="1"/>
              <a:t>deprecated</a:t>
            </a:r>
            <a:r>
              <a:rPr lang="fr-BE" dirty="0"/>
              <a:t> for LLVM ARC, 2015: GC not </a:t>
            </a:r>
            <a:r>
              <a:rPr lang="fr-BE" dirty="0" err="1"/>
              <a:t>allowed</a:t>
            </a:r>
            <a:r>
              <a:rPr lang="fr-BE" dirty="0"/>
              <a:t> for new apps).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Possible </a:t>
            </a:r>
            <a:r>
              <a:rPr lang="fr-BE" b="1" dirty="0" err="1"/>
              <a:t>halting</a:t>
            </a:r>
            <a:r>
              <a:rPr lang="fr-BE" dirty="0"/>
              <a:t>: 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Incremental: split in different phases &amp; allow program execution between phases (sometimes during a phase) – can provide hard real-time guarantees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Concurrent: need to stop the program when scanning the execution stack</a:t>
            </a: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Real-time </a:t>
            </a:r>
            <a:r>
              <a:rPr lang="fr-BE" b="1" dirty="0" err="1"/>
              <a:t>systems</a:t>
            </a:r>
            <a:r>
              <a:rPr lang="fr-BE" dirty="0"/>
              <a:t>: </a:t>
            </a:r>
            <a:r>
              <a:rPr lang="fr-BE" dirty="0" err="1"/>
              <a:t>offload</a:t>
            </a:r>
            <a:r>
              <a:rPr lang="fr-BE" dirty="0"/>
              <a:t> to </a:t>
            </a:r>
            <a:r>
              <a:rPr lang="fr-BE" dirty="0" err="1"/>
              <a:t>another</a:t>
            </a:r>
            <a:r>
              <a:rPr lang="fr-BE" dirty="0"/>
              <a:t> thread – at extra </a:t>
            </a:r>
            <a:r>
              <a:rPr lang="fr-BE" dirty="0" err="1"/>
              <a:t>overhead</a:t>
            </a: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 err="1"/>
              <a:t>Mutator</a:t>
            </a:r>
            <a:r>
              <a:rPr lang="fr-BE" b="1" dirty="0"/>
              <a:t> threads </a:t>
            </a:r>
            <a:r>
              <a:rPr lang="fr-BE" dirty="0"/>
              <a:t>update the </a:t>
            </a:r>
            <a:r>
              <a:rPr lang="fr-BE" dirty="0" err="1"/>
              <a:t>heap</a:t>
            </a:r>
            <a:r>
              <a:rPr lang="fr-BE" dirty="0"/>
              <a:t> and run for max Tm in 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JVM </a:t>
            </a:r>
            <a:r>
              <a:rPr lang="fr-BE" dirty="0" err="1"/>
              <a:t>Metronome</a:t>
            </a:r>
            <a:r>
              <a:rPr lang="fr-BE" dirty="0"/>
              <a:t> </a:t>
            </a:r>
            <a:r>
              <a:rPr lang="fr-BE" dirty="0" err="1"/>
              <a:t>algorithm</a:t>
            </a:r>
            <a:r>
              <a:rPr lang="fr-BE" dirty="0"/>
              <a:t> (IBM WebSphere Real Time)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IBM J9 JVM Staccato (</a:t>
            </a:r>
            <a:r>
              <a:rPr lang="fr-BE" dirty="0" err="1"/>
              <a:t>requires</a:t>
            </a:r>
            <a:r>
              <a:rPr lang="fr-BE" dirty="0"/>
              <a:t> </a:t>
            </a:r>
            <a:r>
              <a:rPr lang="fr-BE" dirty="0" err="1"/>
              <a:t>specialized</a:t>
            </a:r>
            <a:r>
              <a:rPr lang="fr-BE" dirty="0"/>
              <a:t> hardware)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Embedded </a:t>
            </a:r>
            <a:r>
              <a:rPr lang="fr-BE" b="1" dirty="0" err="1"/>
              <a:t>does</a:t>
            </a:r>
            <a:r>
              <a:rPr lang="fr-BE" b="1" dirty="0"/>
              <a:t> </a:t>
            </a:r>
            <a:r>
              <a:rPr lang="fr-BE" b="1" dirty="0" err="1"/>
              <a:t>exist</a:t>
            </a:r>
            <a:r>
              <a:rPr lang="fr-BE" b="1" dirty="0"/>
              <a:t> </a:t>
            </a:r>
            <a:r>
              <a:rPr lang="fr-BE" b="1" dirty="0" err="1"/>
              <a:t>with</a:t>
            </a:r>
            <a:r>
              <a:rPr lang="fr-BE" b="1" dirty="0"/>
              <a:t> GC: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b="0" dirty="0"/>
              <a:t>.NET Micro/</a:t>
            </a:r>
            <a:r>
              <a:rPr lang="fr-BE" b="0" dirty="0" err="1"/>
              <a:t>nanoFramework</a:t>
            </a:r>
            <a:r>
              <a:rPr lang="fr-BE" b="0" dirty="0"/>
              <a:t> (300 / 750kb </a:t>
            </a:r>
            <a:r>
              <a:rPr lang="fr-BE" b="0" dirty="0" err="1"/>
              <a:t>Flash+RAM</a:t>
            </a:r>
            <a:r>
              <a:rPr lang="fr-BE" b="0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b="0" dirty="0"/>
              <a:t>Java Platform, Micro Edition (200kb ROM+RAM)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18705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Avoid</a:t>
            </a:r>
            <a:r>
              <a:rPr lang="fr-BE" b="1" dirty="0"/>
              <a:t> all memory management </a:t>
            </a:r>
            <a:r>
              <a:rPr lang="fr-BE" b="1" dirty="0" err="1"/>
              <a:t>overhead</a:t>
            </a:r>
            <a:endParaRPr lang="fr-BE" b="1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b="1" dirty="0"/>
              <a:t>For</a:t>
            </a:r>
            <a:r>
              <a:rPr lang="fr-BE" dirty="0"/>
              <a:t> </a:t>
            </a:r>
            <a:r>
              <a:rPr lang="fr-BE" dirty="0" err="1"/>
              <a:t>what</a:t>
            </a:r>
            <a:r>
              <a:rPr lang="fr-BE" dirty="0"/>
              <a:t> </a:t>
            </a:r>
            <a:r>
              <a:rPr lang="fr-BE" dirty="0" err="1"/>
              <a:t>would</a:t>
            </a:r>
            <a:r>
              <a:rPr lang="fr-BE" dirty="0"/>
              <a:t> </a:t>
            </a:r>
            <a:r>
              <a:rPr lang="fr-BE" dirty="0" err="1"/>
              <a:t>typically</a:t>
            </a:r>
            <a:r>
              <a:rPr lang="fr-BE" dirty="0"/>
              <a:t> </a:t>
            </a:r>
            <a:r>
              <a:rPr lang="fr-BE" dirty="0" err="1"/>
              <a:t>be</a:t>
            </a:r>
            <a:r>
              <a:rPr lang="fr-BE" dirty="0"/>
              <a:t> </a:t>
            </a:r>
            <a:r>
              <a:rPr lang="fr-BE" dirty="0" err="1"/>
              <a:t>allocated</a:t>
            </a:r>
            <a:r>
              <a:rPr lang="fr-BE" dirty="0"/>
              <a:t> on the </a:t>
            </a:r>
            <a:r>
              <a:rPr lang="fr-BE" dirty="0" err="1"/>
              <a:t>heap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b="1" dirty="0"/>
              <a:t>By</a:t>
            </a:r>
            <a:r>
              <a:rPr lang="fr-BE" dirty="0"/>
              <a:t> </a:t>
            </a:r>
            <a:r>
              <a:rPr lang="fr-BE" dirty="0" err="1"/>
              <a:t>exploding</a:t>
            </a:r>
            <a:r>
              <a:rPr lang="fr-BE" dirty="0"/>
              <a:t> the </a:t>
            </a:r>
            <a:r>
              <a:rPr lang="fr-BE" dirty="0" err="1"/>
              <a:t>fields</a:t>
            </a:r>
            <a:r>
              <a:rPr lang="fr-BE" dirty="0"/>
              <a:t> of the </a:t>
            </a:r>
            <a:r>
              <a:rPr lang="fr-BE" dirty="0" err="1"/>
              <a:t>object</a:t>
            </a:r>
            <a:r>
              <a:rPr lang="fr-BE" dirty="0"/>
              <a:t> onto the stack </a:t>
            </a:r>
            <a:r>
              <a:rPr lang="fr-BE" dirty="0" err="1"/>
              <a:t>instead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b="1" dirty="0" err="1"/>
              <a:t>When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is</a:t>
            </a:r>
            <a:r>
              <a:rPr lang="fr-BE" dirty="0"/>
              <a:t> </a:t>
            </a:r>
            <a:r>
              <a:rPr lang="fr-BE" dirty="0" err="1"/>
              <a:t>determined</a:t>
            </a:r>
            <a:r>
              <a:rPr lang="fr-BE" dirty="0"/>
              <a:t> to not </a:t>
            </a:r>
            <a:r>
              <a:rPr lang="fr-BE" dirty="0" err="1"/>
              <a:t>be</a:t>
            </a:r>
            <a:r>
              <a:rPr lang="fr-BE" dirty="0"/>
              <a:t> able to escape </a:t>
            </a:r>
            <a:r>
              <a:rPr lang="fr-BE" dirty="0" err="1"/>
              <a:t>its</a:t>
            </a:r>
            <a:r>
              <a:rPr lang="fr-BE" dirty="0"/>
              <a:t> scope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Implemented</a:t>
            </a:r>
            <a:r>
              <a:rPr lang="fr-BE" dirty="0"/>
              <a:t> 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Java</a:t>
            </a:r>
            <a:r>
              <a:rPr lang="fr-BE" dirty="0"/>
              <a:t>: </a:t>
            </a:r>
            <a:r>
              <a:rPr lang="en-US" b="0" i="0" dirty="0">
                <a:solidFill>
                  <a:srgbClr val="C7254E"/>
                </a:solidFill>
                <a:effectLst/>
                <a:latin typeface="Menlo"/>
              </a:rPr>
              <a:t>-XX:-</a:t>
            </a:r>
            <a:r>
              <a:rPr lang="en-US" b="0" i="0" dirty="0" err="1">
                <a:solidFill>
                  <a:srgbClr val="C7254E"/>
                </a:solidFill>
                <a:effectLst/>
                <a:latin typeface="Menlo"/>
              </a:rPr>
              <a:t>DoEscapeAnalysis</a:t>
            </a:r>
            <a:r>
              <a:rPr lang="en-US" b="0" i="0" dirty="0">
                <a:solidFill>
                  <a:srgbClr val="C7254E"/>
                </a:solidFill>
                <a:effectLst/>
                <a:latin typeface="Menlo"/>
              </a:rPr>
              <a:t> with </a:t>
            </a:r>
            <a:r>
              <a:rPr lang="en-US" b="1" i="0" dirty="0" err="1">
                <a:solidFill>
                  <a:srgbClr val="C7254E"/>
                </a:solidFill>
                <a:effectLst/>
                <a:latin typeface="Menlo"/>
              </a:rPr>
              <a:t>NoEscape</a:t>
            </a:r>
            <a:r>
              <a:rPr lang="en-US" b="1" i="0" dirty="0">
                <a:solidFill>
                  <a:srgbClr val="C7254E"/>
                </a:solidFill>
                <a:effectLst/>
                <a:latin typeface="Menlo"/>
              </a:rPr>
              <a:t>, </a:t>
            </a:r>
            <a:r>
              <a:rPr lang="en-US" b="1" i="0" dirty="0" err="1">
                <a:solidFill>
                  <a:srgbClr val="C7254E"/>
                </a:solidFill>
                <a:effectLst/>
                <a:latin typeface="Menlo"/>
              </a:rPr>
              <a:t>ArgEscape</a:t>
            </a:r>
            <a:r>
              <a:rPr lang="en-US" b="1" i="0" dirty="0">
                <a:solidFill>
                  <a:srgbClr val="C7254E"/>
                </a:solidFill>
                <a:effectLst/>
                <a:latin typeface="Menlo"/>
              </a:rPr>
              <a:t>, </a:t>
            </a:r>
            <a:r>
              <a:rPr lang="en-US" b="1" i="0" dirty="0" err="1">
                <a:solidFill>
                  <a:srgbClr val="C7254E"/>
                </a:solidFill>
                <a:effectLst/>
                <a:latin typeface="Menlo"/>
              </a:rPr>
              <a:t>GlobalEscape</a:t>
            </a: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V8 </a:t>
            </a:r>
            <a:r>
              <a:rPr lang="fr-BE" dirty="0"/>
              <a:t>(JavaScript)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.NET</a:t>
            </a:r>
            <a:r>
              <a:rPr lang="fr-BE" dirty="0"/>
              <a:t>: Partial </a:t>
            </a:r>
            <a:r>
              <a:rPr lang="fr-BE" dirty="0" err="1"/>
              <a:t>Implementation</a:t>
            </a:r>
            <a:r>
              <a:rPr lang="fr-BE" dirty="0"/>
              <a:t>, </a:t>
            </a:r>
            <a:r>
              <a:rPr lang="fr-BE" dirty="0" err="1"/>
              <a:t>working</a:t>
            </a:r>
            <a:r>
              <a:rPr lang="fr-BE" dirty="0"/>
              <a:t> on </a:t>
            </a:r>
            <a:r>
              <a:rPr lang="fr-BE" dirty="0" err="1"/>
              <a:t>it!</a:t>
            </a:r>
            <a:r>
              <a:rPr lang="fr-BE" dirty="0"/>
              <a:t> (https://github.com/dotnet/runtime/issues/11192)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93020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Non-Moving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Could</a:t>
            </a:r>
            <a:r>
              <a:rPr lang="fr-BE" dirty="0"/>
              <a:t> lead to </a:t>
            </a:r>
            <a:r>
              <a:rPr lang="fr-BE" dirty="0" err="1"/>
              <a:t>fragmented</a:t>
            </a:r>
            <a:r>
              <a:rPr lang="fr-BE" dirty="0"/>
              <a:t> </a:t>
            </a:r>
            <a:r>
              <a:rPr lang="fr-BE" dirty="0" err="1"/>
              <a:t>heap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Harder to </a:t>
            </a:r>
            <a:r>
              <a:rPr lang="fr-BE" dirty="0" err="1"/>
              <a:t>find</a:t>
            </a:r>
            <a:r>
              <a:rPr lang="fr-BE" dirty="0"/>
              <a:t> </a:t>
            </a:r>
            <a:r>
              <a:rPr lang="fr-BE" dirty="0" err="1"/>
              <a:t>space</a:t>
            </a:r>
            <a:r>
              <a:rPr lang="fr-BE" dirty="0"/>
              <a:t> (-&gt; a </a:t>
            </a:r>
            <a:r>
              <a:rPr lang="fr-BE" dirty="0" err="1"/>
              <a:t>list</a:t>
            </a:r>
            <a:r>
              <a:rPr lang="fr-BE" dirty="0"/>
              <a:t> vs </a:t>
            </a:r>
            <a:r>
              <a:rPr lang="fr-BE" dirty="0" err="1"/>
              <a:t>compacting</a:t>
            </a:r>
            <a:r>
              <a:rPr lang="fr-BE" dirty="0"/>
              <a:t> </a:t>
            </a:r>
            <a:r>
              <a:rPr lang="fr-BE" dirty="0" err="1"/>
              <a:t>which</a:t>
            </a:r>
            <a:r>
              <a:rPr lang="fr-BE" dirty="0"/>
              <a:t> </a:t>
            </a:r>
            <a:r>
              <a:rPr lang="fr-BE" dirty="0" err="1"/>
              <a:t>just</a:t>
            </a:r>
            <a:r>
              <a:rPr lang="fr-BE" dirty="0"/>
              <a:t> </a:t>
            </a:r>
            <a:r>
              <a:rPr lang="fr-BE" dirty="0" err="1"/>
              <a:t>needs</a:t>
            </a:r>
            <a:r>
              <a:rPr lang="fr-BE" dirty="0"/>
              <a:t> a single pointer)</a:t>
            </a: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Moving or </a:t>
            </a:r>
            <a:r>
              <a:rPr lang="fr-BE" b="1" dirty="0" err="1"/>
              <a:t>Compacting</a:t>
            </a:r>
            <a:endParaRPr lang="fr-BE" b="1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 err="1"/>
              <a:t>Additional</a:t>
            </a:r>
            <a:r>
              <a:rPr lang="fr-BE" dirty="0"/>
              <a:t> </a:t>
            </a:r>
            <a:r>
              <a:rPr lang="fr-BE" dirty="0" err="1"/>
              <a:t>work</a:t>
            </a:r>
            <a:r>
              <a:rPr lang="fr-BE" dirty="0"/>
              <a:t> – update all </a:t>
            </a:r>
            <a:r>
              <a:rPr lang="fr-BE" dirty="0" err="1"/>
              <a:t>references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/>
              <a:t>Allocation </a:t>
            </a:r>
            <a:r>
              <a:rPr lang="fr-BE" dirty="0" err="1"/>
              <a:t>is</a:t>
            </a:r>
            <a:r>
              <a:rPr lang="fr-BE" dirty="0"/>
              <a:t> </a:t>
            </a:r>
            <a:r>
              <a:rPr lang="fr-BE" dirty="0" err="1"/>
              <a:t>much</a:t>
            </a:r>
            <a:r>
              <a:rPr lang="fr-BE" dirty="0"/>
              <a:t> </a:t>
            </a:r>
            <a:r>
              <a:rPr lang="fr-BE" dirty="0" err="1"/>
              <a:t>easier</a:t>
            </a:r>
            <a:r>
              <a:rPr lang="fr-BE" dirty="0"/>
              <a:t>/</a:t>
            </a:r>
            <a:r>
              <a:rPr lang="fr-BE" dirty="0" err="1"/>
              <a:t>faster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 err="1"/>
              <a:t>Cannot</a:t>
            </a:r>
            <a:r>
              <a:rPr lang="fr-BE" dirty="0"/>
              <a:t> use pointers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51686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File/Distributed Systems: </a:t>
            </a:r>
            <a:r>
              <a:rPr lang="fr-BE" dirty="0" err="1"/>
              <a:t>too</a:t>
            </a:r>
            <a:r>
              <a:rPr lang="fr-BE" dirty="0"/>
              <a:t> slow for Tracing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Automatic</a:t>
            </a:r>
            <a:r>
              <a:rPr lang="fr-BE" dirty="0"/>
              <a:t> Reference </a:t>
            </a:r>
            <a:r>
              <a:rPr lang="fr-BE" dirty="0" err="1"/>
              <a:t>Counting</a:t>
            </a:r>
            <a:r>
              <a:rPr lang="fr-BE" dirty="0"/>
              <a:t> for C++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939510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i="0" u="none" strike="noStrike" dirty="0">
                <a:effectLst/>
                <a:latin typeface="Arial" panose="020B0604020202020204" pitchFamily="34" charset="0"/>
              </a:rPr>
              <a:t>Naïve Mark &amp; Sweep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 err="1"/>
              <a:t>Halts</a:t>
            </a:r>
            <a:r>
              <a:rPr lang="fr-BE" b="0" dirty="0"/>
              <a:t> the process. Traverses the </a:t>
            </a:r>
            <a:r>
              <a:rPr lang="fr-BE" b="0" dirty="0" err="1"/>
              <a:t>entire</a:t>
            </a:r>
            <a:r>
              <a:rPr lang="fr-BE" b="0" dirty="0"/>
              <a:t> graph </a:t>
            </a:r>
            <a:r>
              <a:rPr lang="fr-BE" b="0" dirty="0" err="1"/>
              <a:t>twice</a:t>
            </a:r>
            <a:r>
              <a:rPr lang="fr-BE" b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Tri-</a:t>
            </a:r>
            <a:r>
              <a:rPr lang="fr-BE" b="1" dirty="0" err="1"/>
              <a:t>color</a:t>
            </a:r>
            <a:r>
              <a:rPr lang="fr-BE" b="1" dirty="0"/>
              <a:t> </a:t>
            </a:r>
            <a:r>
              <a:rPr lang="fr-BE" b="1" dirty="0" err="1"/>
              <a:t>marking</a:t>
            </a:r>
            <a:r>
              <a:rPr lang="fr-BE" b="1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white -&gt; gray -&gt; black == the tri-</a:t>
            </a:r>
            <a:r>
              <a:rPr lang="fr-BE" b="0" dirty="0" err="1"/>
              <a:t>color</a:t>
            </a:r>
            <a:r>
              <a:rPr lang="fr-BE" b="0" dirty="0"/>
              <a:t> invariant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White: </a:t>
            </a:r>
            <a:r>
              <a:rPr lang="fr-BE" b="0" dirty="0" err="1"/>
              <a:t>condemned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Gray: </a:t>
            </a:r>
            <a:r>
              <a:rPr lang="fr-BE" b="0" dirty="0" err="1"/>
              <a:t>referenced</a:t>
            </a:r>
            <a:r>
              <a:rPr lang="fr-BE" b="0" dirty="0"/>
              <a:t> but </a:t>
            </a:r>
            <a:r>
              <a:rPr lang="fr-BE" b="0" dirty="0" err="1"/>
              <a:t>needs</a:t>
            </a:r>
            <a:r>
              <a:rPr lang="fr-BE" b="0" dirty="0"/>
              <a:t> to </a:t>
            </a:r>
            <a:r>
              <a:rPr lang="fr-BE" b="0" dirty="0" err="1"/>
              <a:t>be</a:t>
            </a:r>
            <a:r>
              <a:rPr lang="fr-BE" b="0" dirty="0"/>
              <a:t> </a:t>
            </a:r>
            <a:r>
              <a:rPr lang="fr-BE" b="0" dirty="0" err="1"/>
              <a:t>scanned</a:t>
            </a:r>
            <a:r>
              <a:rPr lang="fr-BE" b="0" dirty="0"/>
              <a:t> (for </a:t>
            </a:r>
            <a:r>
              <a:rPr lang="fr-BE" b="0" dirty="0" err="1"/>
              <a:t>references</a:t>
            </a:r>
            <a:r>
              <a:rPr lang="fr-BE" b="0" dirty="0"/>
              <a:t> to </a:t>
            </a:r>
            <a:r>
              <a:rPr lang="fr-BE" b="0" dirty="0" err="1"/>
              <a:t>whites</a:t>
            </a:r>
            <a:r>
              <a:rPr lang="fr-BE" b="0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Black: </a:t>
            </a:r>
            <a:r>
              <a:rPr lang="fr-BE" b="0" dirty="0" err="1"/>
              <a:t>referenced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Can run on the </a:t>
            </a:r>
            <a:r>
              <a:rPr lang="fr-BE" b="0" dirty="0" err="1"/>
              <a:t>fly</a:t>
            </a:r>
            <a:r>
              <a:rPr lang="fr-BE" b="0" dirty="0"/>
              <a:t> </a:t>
            </a:r>
            <a:r>
              <a:rPr lang="fr-BE" b="0" dirty="0" err="1"/>
              <a:t>without</a:t>
            </a:r>
            <a:r>
              <a:rPr lang="fr-BE" b="0" dirty="0"/>
              <a:t> </a:t>
            </a:r>
            <a:r>
              <a:rPr lang="fr-BE" b="0" dirty="0" err="1"/>
              <a:t>halting</a:t>
            </a:r>
            <a:r>
              <a:rPr lang="fr-BE" b="0" dirty="0"/>
              <a:t> the process.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Generational</a:t>
            </a:r>
            <a:r>
              <a:rPr lang="fr-BE" b="1" dirty="0"/>
              <a:t> GC: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Infant </a:t>
            </a:r>
            <a:r>
              <a:rPr lang="fr-BE" b="1" dirty="0" err="1"/>
              <a:t>Mortality</a:t>
            </a:r>
            <a:r>
              <a:rPr lang="fr-BE" b="1" dirty="0"/>
              <a:t> / </a:t>
            </a:r>
            <a:r>
              <a:rPr lang="fr-BE" b="1" dirty="0" err="1"/>
              <a:t>Generational</a:t>
            </a:r>
            <a:r>
              <a:rPr lang="fr-BE" b="1" dirty="0"/>
              <a:t> </a:t>
            </a:r>
            <a:r>
              <a:rPr lang="fr-BE" b="1" dirty="0" err="1"/>
              <a:t>Hypothesis</a:t>
            </a:r>
            <a:r>
              <a:rPr lang="fr-BE" b="0" dirty="0"/>
              <a:t>: </a:t>
            </a:r>
            <a:r>
              <a:rPr lang="fr-BE" b="0" dirty="0" err="1"/>
              <a:t>most</a:t>
            </a:r>
            <a:r>
              <a:rPr lang="fr-BE" b="0" dirty="0"/>
              <a:t> </a:t>
            </a:r>
            <a:r>
              <a:rPr lang="fr-BE" b="0" dirty="0" err="1"/>
              <a:t>recently</a:t>
            </a:r>
            <a:r>
              <a:rPr lang="fr-BE" b="0" dirty="0"/>
              <a:t> </a:t>
            </a:r>
            <a:r>
              <a:rPr lang="fr-BE" b="0" dirty="0" err="1"/>
              <a:t>created</a:t>
            </a:r>
            <a:r>
              <a:rPr lang="fr-BE" b="0" dirty="0"/>
              <a:t> </a:t>
            </a:r>
            <a:r>
              <a:rPr lang="fr-BE" b="0" dirty="0" err="1"/>
              <a:t>objects</a:t>
            </a:r>
            <a:r>
              <a:rPr lang="fr-BE" b="0" dirty="0"/>
              <a:t> are </a:t>
            </a:r>
            <a:r>
              <a:rPr lang="fr-BE" b="0" dirty="0" err="1"/>
              <a:t>also</a:t>
            </a:r>
            <a:r>
              <a:rPr lang="fr-BE" b="0" dirty="0"/>
              <a:t> </a:t>
            </a:r>
            <a:r>
              <a:rPr lang="fr-BE" b="0" dirty="0" err="1"/>
              <a:t>most</a:t>
            </a:r>
            <a:r>
              <a:rPr lang="fr-BE" b="0" dirty="0"/>
              <a:t> </a:t>
            </a:r>
            <a:r>
              <a:rPr lang="fr-BE" b="0" dirty="0" err="1"/>
              <a:t>likely</a:t>
            </a:r>
            <a:r>
              <a:rPr lang="fr-BE" b="0" dirty="0"/>
              <a:t> to </a:t>
            </a:r>
            <a:r>
              <a:rPr lang="fr-BE" b="0" dirty="0" err="1"/>
              <a:t>become</a:t>
            </a:r>
            <a:r>
              <a:rPr lang="fr-BE" b="0" dirty="0"/>
              <a:t> </a:t>
            </a:r>
            <a:r>
              <a:rPr lang="fr-BE" b="0" dirty="0" err="1"/>
              <a:t>unreachable</a:t>
            </a:r>
            <a:r>
              <a:rPr lang="fr-BE" b="0" dirty="0"/>
              <a:t> </a:t>
            </a:r>
            <a:r>
              <a:rPr lang="fr-BE" b="0" dirty="0" err="1"/>
              <a:t>quickly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If the </a:t>
            </a:r>
            <a:r>
              <a:rPr lang="fr-BE" b="0" dirty="0" err="1"/>
              <a:t>hypothesis</a:t>
            </a:r>
            <a:r>
              <a:rPr lang="fr-BE" b="0" dirty="0"/>
              <a:t> </a:t>
            </a:r>
            <a:r>
              <a:rPr lang="fr-BE" b="0" dirty="0" err="1"/>
              <a:t>does</a:t>
            </a:r>
            <a:r>
              <a:rPr lang="fr-BE" b="0" dirty="0"/>
              <a:t> not </a:t>
            </a:r>
            <a:r>
              <a:rPr lang="fr-BE" b="0" dirty="0" err="1"/>
              <a:t>hold</a:t>
            </a:r>
            <a:r>
              <a:rPr lang="fr-BE" b="0" dirty="0"/>
              <a:t> </a:t>
            </a:r>
            <a:r>
              <a:rPr lang="fr-BE" b="0" dirty="0" err="1"/>
              <a:t>true</a:t>
            </a:r>
            <a:r>
              <a:rPr lang="fr-BE" b="0" dirty="0"/>
              <a:t>: the </a:t>
            </a:r>
            <a:r>
              <a:rPr lang="fr-BE" b="0" dirty="0" err="1"/>
              <a:t>objects</a:t>
            </a:r>
            <a:r>
              <a:rPr lang="fr-BE" b="0" dirty="0"/>
              <a:t> are </a:t>
            </a:r>
            <a:r>
              <a:rPr lang="fr-BE" b="0" dirty="0" err="1"/>
              <a:t>promoted</a:t>
            </a:r>
            <a:r>
              <a:rPr lang="fr-BE" b="0" dirty="0"/>
              <a:t> to the </a:t>
            </a:r>
            <a:r>
              <a:rPr lang="fr-BE" b="0" dirty="0" err="1"/>
              <a:t>next</a:t>
            </a:r>
            <a:r>
              <a:rPr lang="fr-BE" b="0" dirty="0"/>
              <a:t> </a:t>
            </a:r>
            <a:r>
              <a:rPr lang="fr-BE" b="0" dirty="0" err="1"/>
              <a:t>generation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 err="1"/>
              <a:t>Heuristic</a:t>
            </a:r>
            <a:r>
              <a:rPr lang="fr-BE" b="0" dirty="0"/>
              <a:t> </a:t>
            </a:r>
            <a:r>
              <a:rPr lang="fr-BE" b="0" dirty="0" err="1"/>
              <a:t>approach</a:t>
            </a:r>
            <a:r>
              <a:rPr lang="fr-BE" b="0" dirty="0"/>
              <a:t>: not </a:t>
            </a:r>
            <a:r>
              <a:rPr lang="fr-BE" b="0" dirty="0" err="1"/>
              <a:t>everything</a:t>
            </a:r>
            <a:r>
              <a:rPr lang="fr-BE" b="0" dirty="0"/>
              <a:t> viable for </a:t>
            </a:r>
            <a:r>
              <a:rPr lang="fr-BE" b="0" dirty="0" err="1"/>
              <a:t>garbage</a:t>
            </a:r>
            <a:r>
              <a:rPr lang="fr-BE" b="0" dirty="0"/>
              <a:t> collection </a:t>
            </a:r>
            <a:r>
              <a:rPr lang="fr-BE" b="0" dirty="0" err="1"/>
              <a:t>is</a:t>
            </a:r>
            <a:r>
              <a:rPr lang="fr-BE" b="0" dirty="0"/>
              <a:t> </a:t>
            </a:r>
            <a:r>
              <a:rPr lang="fr-BE" b="0" dirty="0" err="1"/>
              <a:t>effectively</a:t>
            </a:r>
            <a:r>
              <a:rPr lang="fr-BE" b="0" dirty="0"/>
              <a:t> </a:t>
            </a:r>
            <a:r>
              <a:rPr lang="fr-BE" b="0" dirty="0" err="1"/>
              <a:t>cleaned</a:t>
            </a:r>
            <a:r>
              <a:rPr lang="fr-BE" b="0" dirty="0"/>
              <a:t> up on the first </a:t>
            </a:r>
            <a:r>
              <a:rPr lang="fr-BE" b="0" dirty="0" err="1"/>
              <a:t>sweep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35352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u="none" strike="noStrike" dirty="0">
                <a:effectLst/>
                <a:latin typeface="Arial" panose="020B0604020202020204" pitchFamily="34" charset="0"/>
              </a:rPr>
              <a:t>Young Generation: minor GC</a:t>
            </a:r>
          </a:p>
          <a:p>
            <a:pPr algn="l"/>
            <a:r>
              <a:rPr lang="en-US" sz="1200" dirty="0">
                <a:latin typeface="Arial" panose="020B0604020202020204" pitchFamily="34" charset="0"/>
              </a:rPr>
              <a:t>Old Generation: major GC</a:t>
            </a:r>
            <a:endParaRPr lang="en-US" sz="12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Evacuation: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Eden full</a:t>
            </a:r>
            <a:r>
              <a:rPr lang="en-US" dirty="0"/>
              <a:t>: minor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Objects surviving this are moved to the first survivor space.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Eden full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Object Aging: Objects surviving in Eden &amp; Survivor space 1 are moved to survivor space2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Eden full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Same but survival space 0 &amp; 1 are switched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Promotion: objects aging x times are promoted to the old generation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Minor &amp; Major GC are stop-the-world events. How long depends on the GC implementation used.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Permanent Generation: Contains JVM metadata (classes, methods, …)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Humongous Region: Added later with G1. Directly Tenured.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Evacuation failure: could cause an entire heap compacting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9766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842918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Java started with a quite simplistic GC (Serial) but quickly realized that it needed less STW-events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.NET started from the Java “lessons learned” and added some tricks that Java </a:t>
            </a:r>
            <a:r>
              <a:rPr lang="en-US" b="0" dirty="0" err="1"/>
              <a:t>catched</a:t>
            </a:r>
            <a:r>
              <a:rPr lang="en-US" b="0" dirty="0"/>
              <a:t> up on later 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Hybrid: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Like sorting algorithms – no one size fits all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Generational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Newer Java GC (GZC, Shenandoah) are NOT generational BUT they are working on 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Compacting / Non-Compacting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The Java CMS does compacting on some generations and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The generations improve the Compacting time.</a:t>
            </a:r>
            <a:endParaRPr lang="en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Concurrent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Try to offload as much work as possible to reduce the amount of time in STW-events: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Multiple </a:t>
            </a:r>
            <a:r>
              <a:rPr lang="en-US" dirty="0" err="1"/>
              <a:t>gc</a:t>
            </a:r>
            <a:r>
              <a:rPr lang="en-US" dirty="0"/>
              <a:t> threads doing the work and synchronizing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GC threads work concurrently with the rest of the application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439527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Serial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Simple programs, client machines, mark &amp; compact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Handles 100MB+ memory GC in a couple seconds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Also used on servers where many JVMs are running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Might make a comeback with embedded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inter-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Parallel</a:t>
            </a:r>
            <a:r>
              <a:rPr lang="en-US" b="0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The throughput Collector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Configuration for # threads (defaults to 1 per CPU), max pause time, max throughput target.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Works better than serial when CPUs &gt; 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 err="1"/>
              <a:t>UseCase</a:t>
            </a:r>
            <a:r>
              <a:rPr lang="en-US" b="0" dirty="0"/>
              <a:t>: batch processing, long processes that may be halted for a long periods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CMS</a:t>
            </a:r>
            <a:r>
              <a:rPr lang="en-US" b="0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The Concurrent Low Pause Collector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Uses the Parallel GC for the young generations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Operates while the program threads are still running on the tenured generations – without compacting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Low pauses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 err="1"/>
              <a:t>UseCase</a:t>
            </a:r>
            <a:r>
              <a:rPr lang="en-US" b="0" dirty="0"/>
              <a:t>: Desktop UI, Webserver Request Handling, Database Queries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G1</a:t>
            </a:r>
            <a:r>
              <a:rPr lang="en-US" b="0" dirty="0"/>
              <a:t>: (4GB+ RAM)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Split into </a:t>
            </a:r>
            <a:r>
              <a:rPr lang="en-US" b="1" dirty="0"/>
              <a:t>regions</a:t>
            </a:r>
            <a:r>
              <a:rPr lang="en-US" b="0" dirty="0"/>
              <a:t> (max 2048) </a:t>
            </a:r>
            <a:r>
              <a:rPr lang="en-US" b="1" dirty="0"/>
              <a:t>of equal size</a:t>
            </a:r>
            <a:r>
              <a:rPr lang="en-US" b="0" dirty="0"/>
              <a:t>. Generational.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Garbage-first collector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after concurrent marking with </a:t>
            </a:r>
            <a:r>
              <a:rPr lang="en-US" b="1" i="0" dirty="0">
                <a:solidFill>
                  <a:srgbClr val="000000"/>
                </a:solidFill>
                <a:effectLst/>
                <a:latin typeface="OracleSansVF"/>
              </a:rPr>
              <a:t>Snapshot-At-The-Beginning</a:t>
            </a:r>
            <a:r>
              <a:rPr lang="en-US" b="0" i="0" dirty="0">
                <a:solidFill>
                  <a:srgbClr val="000000"/>
                </a:solidFill>
                <a:effectLst/>
                <a:latin typeface="OracleSansVF"/>
              </a:rPr>
              <a:t> (SATB) algorithm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it collects regions with the least amount of live data first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Parallel &amp; incrementally compacting evacuation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Concurrent marking : not scanning the entire heap in big stop-the-world event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Replacement of CMS : Meets soft real-time goals better than CMS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Introduces “Humongous Region” </a:t>
            </a:r>
            <a:r>
              <a:rPr lang="en-US" b="0" dirty="0">
                <a:sym typeface="Wingdings" panose="05000000000000000000" pitchFamily="2" charset="2"/>
              </a:rPr>
              <a:t> When bigger than ½ of the region size AND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Raleway" panose="020B0604020202020204" pitchFamily="2" charset="0"/>
              </a:rPr>
              <a:t>StringDeduplication</a:t>
            </a:r>
            <a:r>
              <a:rPr lang="en-US" b="0" i="0" dirty="0">
                <a:solidFill>
                  <a:srgbClr val="000000"/>
                </a:solidFill>
                <a:effectLst/>
                <a:latin typeface="Raleway" panose="020B0604020202020204" pitchFamily="2" charset="0"/>
              </a:rPr>
              <a:t> </a:t>
            </a:r>
            <a:endParaRPr lang="en-US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OracleSansVF"/>
              </a:rPr>
              <a:t>Stages: Concurrent Initial Mark, Remark (reference updating), Cleanup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Out-of-memory: do a full compact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ZGC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Max 10ms. Heaps 8MB to 16TB.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Single Generation!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Regions can have different sizes.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 events take 1-5ms instead of the +/-200ms of G1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Colored Pointers: use excess x64 space for adding extra info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(finalizable, remap, mark0, mark1)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Permanent space: concurrent class unloading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STW: Marking of root elements – time is not related to the size of the heap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Marking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Relocation 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  <a:sym typeface="Wingdings" panose="05000000000000000000" pitchFamily="2" charset="2"/>
              </a:rPr>
              <a:t> Achieved with Load-Barrier (person.name  update the ref when the obj is to be relocated)</a:t>
            </a: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Shenandoah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Multiple modes: generational is in the 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Open-Source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Brooks Pointers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Like ZGC: STW for root objects marking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Marking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 Final Mark (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init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evacuation, find live regions)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Cleanup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Evacuation (new)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STW: Init Update Refs (very short)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Update Refs (new)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STW: Final Update Refs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Cleanup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C4 </a:t>
            </a:r>
            <a:r>
              <a:rPr lang="en-US" b="0" dirty="0"/>
              <a:t>(2005)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Azul’s Zing JVM.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Pauseless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GC Algorithm.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Generational but compacts concurrently.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No Stop-the-world.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Wants a large heap (64GB+)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Usage: Latency-sensitive apps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850107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The Shenandoah Mark &amp; Compact is actually 9 steps., including (short) STW events.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The PDF also got interesting graphs explaining all those steps.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PDF: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https://assets.ctfassets.net/oxjq45e8ilak/709UsobBpBGHxaZ0z6MNvH/1d75677b26f1b7c9a71150c372645ad8/100746_367617808_Simone_Bordet_Concurrent_Garbage_collectors_ZGC__Shenandoah.pdf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51222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err="1"/>
              <a:t>VirtualAlloc</a:t>
            </a:r>
            <a:r>
              <a:rPr lang="en-US" dirty="0"/>
              <a:t> &amp; </a:t>
            </a:r>
            <a:r>
              <a:rPr lang="en-US" dirty="0" err="1"/>
              <a:t>VirtualFree</a:t>
            </a:r>
            <a:r>
              <a:rPr lang="en-US" dirty="0"/>
              <a:t>: Get/Release a block of memory from the 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LOH: Sometimes called Generation 3. </a:t>
            </a:r>
            <a:r>
              <a:rPr lang="en-US" dirty="0" err="1"/>
              <a:t>GC’d</a:t>
            </a:r>
            <a:r>
              <a:rPr lang="en-US" dirty="0"/>
              <a:t> together with Generation 2. Is not compacted. </a:t>
            </a:r>
            <a:r>
              <a:rPr lang="en-US" dirty="0">
                <a:sym typeface="Wingdings" panose="05000000000000000000" pitchFamily="2" charset="2"/>
              </a:rPr>
              <a:t> Introduced in Java with G1 “Humongous Region”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Generation 0 = Ephemeral Generation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Generation 2 objects can span multiple generations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 collection of generation 2 will also collect Gen0-1.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Survival: Promoted to the next generation after a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Modes: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Workstation: optimize for low-latency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Server: Optimized for throughput &amp; resource utilization. Assumes it can use all CPU power.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Background GC:</a:t>
            </a:r>
            <a:r>
              <a:rPr lang="en-US" b="0" dirty="0"/>
              <a:t> (replaces the old Concurrent GC, which can still be used for Generation2)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Generation0-1 -&gt; Old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Generation2 -&gt; New GC </a:t>
            </a:r>
            <a:r>
              <a:rPr lang="en-US" b="0" dirty="0">
                <a:sym typeface="Wingdings" panose="05000000000000000000" pitchFamily="2" charset="2"/>
              </a:rPr>
              <a:t> Runs concurrently with the application on a dedicated thread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Multiple threads performing background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When a foreground GC occurs all managed threads are suspended. Foreground GC is on Ephemeral generations (0-1).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Root elements: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Stack roots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Managed Handles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Static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String: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Also in Java 8 : -XX:+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inter-bold"/>
              </a:rPr>
              <a:t>UseStringDeduplication</a:t>
            </a:r>
            <a:endParaRPr lang="en-BE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326562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Java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WeakReference</a:t>
            </a:r>
            <a:r>
              <a:rPr lang="fr-BE" dirty="0"/>
              <a:t>: </a:t>
            </a:r>
            <a:r>
              <a:rPr lang="fr-BE" dirty="0" err="1"/>
              <a:t>will</a:t>
            </a:r>
            <a:r>
              <a:rPr lang="fr-BE" dirty="0"/>
              <a:t> </a:t>
            </a:r>
            <a:r>
              <a:rPr lang="fr-BE" dirty="0" err="1"/>
              <a:t>be</a:t>
            </a:r>
            <a:r>
              <a:rPr lang="fr-BE" dirty="0"/>
              <a:t> </a:t>
            </a:r>
            <a:r>
              <a:rPr lang="fr-BE" dirty="0" err="1"/>
              <a:t>GC’d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SoftReference</a:t>
            </a:r>
            <a:r>
              <a:rPr lang="fr-BE" dirty="0"/>
              <a:t>: </a:t>
            </a:r>
            <a:r>
              <a:rPr lang="fr-BE" dirty="0" err="1"/>
              <a:t>will</a:t>
            </a:r>
            <a:r>
              <a:rPr lang="fr-BE" dirty="0"/>
              <a:t> </a:t>
            </a:r>
            <a:r>
              <a:rPr lang="fr-BE" dirty="0" err="1"/>
              <a:t>resist</a:t>
            </a:r>
            <a:r>
              <a:rPr lang="fr-BE" dirty="0"/>
              <a:t> GC </a:t>
            </a:r>
            <a:r>
              <a:rPr lang="fr-BE" dirty="0" err="1"/>
              <a:t>unless</a:t>
            </a:r>
            <a:r>
              <a:rPr lang="fr-BE" dirty="0"/>
              <a:t> </a:t>
            </a:r>
            <a:r>
              <a:rPr lang="fr-BE" dirty="0" err="1"/>
              <a:t>there</a:t>
            </a:r>
            <a:r>
              <a:rPr lang="fr-BE" dirty="0"/>
              <a:t> </a:t>
            </a:r>
            <a:r>
              <a:rPr lang="fr-BE" dirty="0" err="1"/>
              <a:t>is</a:t>
            </a:r>
            <a:r>
              <a:rPr lang="fr-BE" dirty="0"/>
              <a:t> memory pressure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.NET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No </a:t>
            </a:r>
            <a:r>
              <a:rPr lang="fr-BE" dirty="0" err="1"/>
              <a:t>SoftReference</a:t>
            </a:r>
            <a:r>
              <a:rPr lang="fr-BE" dirty="0"/>
              <a:t> </a:t>
            </a:r>
            <a:r>
              <a:rPr lang="fr-BE" dirty="0" err="1"/>
              <a:t>equivalent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Methods: </a:t>
            </a:r>
            <a:r>
              <a:rPr lang="fr-BE" dirty="0" err="1"/>
              <a:t>IsAlive</a:t>
            </a:r>
            <a:r>
              <a:rPr lang="fr-BE" dirty="0"/>
              <a:t>, </a:t>
            </a:r>
            <a:r>
              <a:rPr lang="fr-BE" dirty="0" err="1"/>
              <a:t>SetTarget</a:t>
            </a:r>
            <a:r>
              <a:rPr lang="fr-BE" dirty="0"/>
              <a:t>, </a:t>
            </a:r>
            <a:r>
              <a:rPr lang="fr-BE" dirty="0" err="1"/>
              <a:t>TryGetTarget</a:t>
            </a:r>
            <a:r>
              <a:rPr lang="fr-BE" dirty="0"/>
              <a:t>, </a:t>
            </a:r>
            <a:r>
              <a:rPr lang="fr-BE" dirty="0" err="1"/>
              <a:t>TrackResurrection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Long Weak </a:t>
            </a:r>
            <a:r>
              <a:rPr lang="fr-BE" dirty="0" err="1"/>
              <a:t>References</a:t>
            </a:r>
            <a:r>
              <a:rPr lang="fr-BE" dirty="0"/>
              <a:t>: </a:t>
            </a:r>
            <a:r>
              <a:rPr lang="fr-BE" dirty="0" err="1"/>
              <a:t>Objects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 </a:t>
            </a:r>
            <a:r>
              <a:rPr lang="fr-BE" dirty="0" err="1"/>
              <a:t>Finalizer</a:t>
            </a:r>
            <a:r>
              <a:rPr lang="fr-BE" dirty="0"/>
              <a:t> + use </a:t>
            </a:r>
            <a:r>
              <a:rPr lang="fr-BE" dirty="0" err="1"/>
              <a:t>ctor</a:t>
            </a:r>
            <a:r>
              <a:rPr lang="fr-BE" dirty="0"/>
              <a:t> </a:t>
            </a:r>
            <a:r>
              <a:rPr lang="fr-BE" dirty="0" err="1"/>
              <a:t>overload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: </a:t>
            </a:r>
            <a:r>
              <a:rPr lang="fr-BE" dirty="0" err="1"/>
              <a:t>boolean</a:t>
            </a:r>
            <a:r>
              <a:rPr lang="fr-BE" dirty="0"/>
              <a:t> </a:t>
            </a:r>
            <a:r>
              <a:rPr lang="fr-BE" dirty="0" err="1"/>
              <a:t>trackResurrection</a:t>
            </a:r>
            <a:r>
              <a:rPr lang="fr-BE" dirty="0"/>
              <a:t> = false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56242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Java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Must implement Closable or </a:t>
            </a:r>
            <a:r>
              <a:rPr lang="en-US" dirty="0" err="1"/>
              <a:t>Autocloseable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.NET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Do not write a Finalizer yourself, use </a:t>
            </a:r>
            <a:r>
              <a:rPr lang="en-US" dirty="0" err="1"/>
              <a:t>SafeHandle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Must implement </a:t>
            </a:r>
            <a:r>
              <a:rPr lang="en-US" dirty="0" err="1"/>
              <a:t>IDisposable</a:t>
            </a:r>
            <a:r>
              <a:rPr lang="en-US" dirty="0"/>
              <a:t> / </a:t>
            </a:r>
            <a:r>
              <a:rPr lang="en-US" dirty="0" err="1"/>
              <a:t>IDisposableAsync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 Prefer over Finalizer!!!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Finalizer</a:t>
            </a:r>
            <a:r>
              <a:rPr lang="en-US" dirty="0"/>
              <a:t>: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Executed on separate thread. Not during GC because Finalizers could take a long time.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Might not be executed or be executed twice or be executed only partially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Might crash when using references that may already be collected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Deprecated in Java 9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 not use directly in .NET – use a </a:t>
            </a:r>
            <a:r>
              <a:rPr lang="en-US" dirty="0" err="1"/>
              <a:t>SafeHandle</a:t>
            </a:r>
            <a:r>
              <a:rPr lang="en-US" dirty="0"/>
              <a:t> or inherit from </a:t>
            </a:r>
            <a:r>
              <a:rPr lang="en-US" b="0" i="0" dirty="0" err="1">
                <a:solidFill>
                  <a:srgbClr val="777777"/>
                </a:solidFill>
                <a:effectLst/>
                <a:latin typeface="Droid Sans"/>
              </a:rPr>
              <a:t>CriticalFinalizerObject</a:t>
            </a:r>
            <a:r>
              <a:rPr lang="en-US" b="0" i="0" dirty="0">
                <a:solidFill>
                  <a:srgbClr val="777777"/>
                </a:solidFill>
                <a:effectLst/>
                <a:latin typeface="Droid Sans"/>
              </a:rPr>
              <a:t> 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Objects with finalizer are not </a:t>
            </a:r>
            <a:r>
              <a:rPr lang="en-US" dirty="0" err="1"/>
              <a:t>GC’d</a:t>
            </a:r>
            <a:r>
              <a:rPr lang="en-US" dirty="0"/>
              <a:t> directly but placed on the F-reachable queue (=root obj). All live objects with finalizer are placed on finalizer queue.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Supports out-of-this-world capabilities like resurrection – which you want to avoid at all costs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286984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Some info: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https://www.baeldung.com/java-phantom-reference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Resource: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/>
              <a:t>https://tooslowexception.com/do-we-need-jvms-phantomreference-in-net/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/>
              <a:t>Advantages</a:t>
            </a:r>
            <a:r>
              <a:rPr lang="en-US" sz="1200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Fine grained control over the release of resources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Avoid all the weird stuff going on with finalizers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/>
              <a:t>Cleaner : Runnable</a:t>
            </a:r>
            <a:r>
              <a:rPr lang="en-US" sz="1200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 Implementation of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PhantomRef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 &amp;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RefQueue</a:t>
            </a:r>
            <a:endParaRPr lang="en-US" b="0" i="0" dirty="0">
              <a:solidFill>
                <a:srgbClr val="3B3B3B"/>
              </a:solidFill>
              <a:effectLst/>
              <a:latin typeface="ui-monospac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Cleaner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cleaner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 =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Cleaner.create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cleaner.register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(object, runnable);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runnable.clean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();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Example: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public class </a:t>
            </a:r>
            <a:r>
              <a:rPr lang="en-US" dirty="0" err="1"/>
              <a:t>PhantomReferenceFinalizer</a:t>
            </a:r>
            <a:r>
              <a:rPr lang="en-US" dirty="0"/>
              <a:t> extends </a:t>
            </a:r>
            <a:r>
              <a:rPr lang="en-US" dirty="0" err="1"/>
              <a:t>PhantomReference</a:t>
            </a:r>
            <a:r>
              <a:rPr lang="en-US" dirty="0"/>
              <a:t>&lt;Object&gt;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// handle field - some resource to be released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public </a:t>
            </a:r>
            <a:r>
              <a:rPr lang="en-US" dirty="0" err="1"/>
              <a:t>PhantomReferenceFinalizer</a:t>
            </a:r>
            <a:r>
              <a:rPr lang="en-US" dirty="0"/>
              <a:t>(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Object referent, </a:t>
            </a:r>
            <a:r>
              <a:rPr lang="en-US" dirty="0" err="1"/>
              <a:t>ReferenceQueue</a:t>
            </a:r>
            <a:r>
              <a:rPr lang="en-US" dirty="0"/>
              <a:t>&lt;? super Object&gt; queue)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   super(referent, queue);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   // get handle from referent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public void </a:t>
            </a:r>
            <a:r>
              <a:rPr lang="en-US" dirty="0" err="1"/>
              <a:t>finalizeResources</a:t>
            </a:r>
            <a:r>
              <a:rPr lang="en-US" dirty="0"/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// free handle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}</a:t>
            </a:r>
          </a:p>
          <a:p>
            <a:pPr algn="l"/>
            <a:br>
              <a:rPr lang="en-US" b="0" i="0" u="none" strike="noStrike" dirty="0">
                <a:solidFill>
                  <a:srgbClr val="FFFFFF"/>
                </a:solidFill>
                <a:effectLst/>
                <a:latin typeface="inherit"/>
              </a:rPr>
            </a:br>
            <a:r>
              <a:rPr lang="en-US" b="0" i="0" dirty="0">
                <a:solidFill>
                  <a:srgbClr val="800080"/>
                </a:solidFill>
                <a:effectLst/>
                <a:latin typeface="inherit"/>
              </a:rPr>
              <a:t>new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 err="1">
                <a:solidFill>
                  <a:srgbClr val="004ED0"/>
                </a:solidFill>
                <a:effectLst/>
                <a:latin typeface="inherit"/>
              </a:rPr>
              <a:t>PhantomReferenceFinalizer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someObject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,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referenceQueue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);</a:t>
            </a:r>
          </a:p>
          <a:p>
            <a:pPr algn="l"/>
            <a:endParaRPr lang="en-US" b="0" i="0" dirty="0">
              <a:solidFill>
                <a:srgbClr val="333333"/>
              </a:solidFill>
              <a:effectLst/>
              <a:latin typeface="inherit"/>
            </a:endParaRPr>
          </a:p>
          <a:p>
            <a:pPr algn="l"/>
            <a:r>
              <a:rPr lang="en-US" b="0" i="0" dirty="0">
                <a:solidFill>
                  <a:srgbClr val="800080"/>
                </a:solidFill>
                <a:effectLst/>
                <a:latin typeface="inherit"/>
              </a:rPr>
              <a:t>while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((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referenceFromQueue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= 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referenceQueue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inherit"/>
              </a:rPr>
              <a:t>.</a:t>
            </a:r>
            <a:r>
              <a:rPr lang="en-US" b="0" i="0" dirty="0" err="1">
                <a:solidFill>
                  <a:srgbClr val="004ED0"/>
                </a:solidFill>
                <a:effectLst/>
                <a:latin typeface="inherit"/>
              </a:rPr>
              <a:t>poll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())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!= </a:t>
            </a:r>
            <a:r>
              <a:rPr lang="en-US" b="0" i="0" dirty="0">
                <a:solidFill>
                  <a:srgbClr val="800080"/>
                </a:solidFill>
                <a:effectLst/>
                <a:latin typeface="inherit"/>
              </a:rPr>
              <a:t>null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{</a:t>
            </a:r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l" fontAlgn="t"/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   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((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PhantomReferenceFinalizer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referenceFromQueue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).</a:t>
            </a:r>
            <a:r>
              <a:rPr lang="en-US" b="0" i="0" dirty="0" err="1">
                <a:solidFill>
                  <a:srgbClr val="004ED0"/>
                </a:solidFill>
                <a:effectLst/>
                <a:latin typeface="inherit"/>
              </a:rPr>
              <a:t>finalizeResources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();</a:t>
            </a:r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l" fontAlgn="t"/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}</a:t>
            </a:r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684128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Lessons Learned &amp; Java Catchup</a:t>
            </a:r>
            <a:r>
              <a:rPr lang="en-US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/>
              <a:t>StringDeduplication</a:t>
            </a:r>
            <a:r>
              <a:rPr lang="en-US" dirty="0"/>
              <a:t> was added to G1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Large Object Heap (Humongous) was added to G1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Java more advanced</a:t>
            </a:r>
            <a:r>
              <a:rPr lang="en-US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Escape Analysis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Evacuation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/>
              <a:t>SoftReferences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Finalizer alternatives (Cleaner &amp; </a:t>
            </a:r>
            <a:r>
              <a:rPr lang="en-US" dirty="0" err="1"/>
              <a:t>PhantomReferences</a:t>
            </a:r>
            <a:r>
              <a:rPr lang="en-US" dirty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Implementations: Shenandoah &amp; ZGC &amp; C4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821996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728166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59164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All feedback is welcome!</a:t>
            </a:r>
            <a:endParaRPr lang="en-BE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Theoretical</a:t>
            </a:r>
            <a:r>
              <a:rPr lang="en-US" dirty="0"/>
              <a:t>: </a:t>
            </a:r>
            <a:r>
              <a:rPr lang="en-US" dirty="0" err="1"/>
              <a:t>GarbageCollection</a:t>
            </a:r>
            <a:r>
              <a:rPr lang="en-US" dirty="0"/>
              <a:t>, </a:t>
            </a:r>
            <a:r>
              <a:rPr lang="en-US" dirty="0" err="1"/>
              <a:t>ArchitectureTrack</a:t>
            </a:r>
            <a:r>
              <a:rPr lang="en-US" dirty="0"/>
              <a:t> </a:t>
            </a:r>
            <a:r>
              <a:rPr lang="en-US" dirty="0" err="1"/>
              <a:t>KickOff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Hands-On</a:t>
            </a:r>
            <a:r>
              <a:rPr lang="en-US" dirty="0"/>
              <a:t>: RXJS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Code-Show</a:t>
            </a:r>
            <a:r>
              <a:rPr lang="en-US" dirty="0"/>
              <a:t>: Vue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Theoretical with exercises at the end</a:t>
            </a:r>
            <a:r>
              <a:rPr lang="en-US" dirty="0"/>
              <a:t>: </a:t>
            </a:r>
            <a:r>
              <a:rPr lang="en-US" dirty="0" err="1"/>
              <a:t>UnitTesting</a:t>
            </a:r>
            <a:r>
              <a:rPr lang="en-US" dirty="0"/>
              <a:t>, React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043543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30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97413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All feedback is welcome!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22195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Winner</a:t>
            </a:r>
            <a:r>
              <a:rPr lang="en-US" dirty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And then we force all our consultants to change primary language to the winning language.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78587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25976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Invented by </a:t>
            </a:r>
            <a:r>
              <a:rPr lang="en-US" b="1" i="0" dirty="0">
                <a:solidFill>
                  <a:srgbClr val="000000"/>
                </a:solidFill>
                <a:effectLst/>
                <a:latin typeface="Linux Libertine"/>
              </a:rPr>
              <a:t>John McCarthy </a:t>
            </a: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(coined “AI”, Lisp, ALGOL)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 err="1"/>
              <a:t>Other</a:t>
            </a:r>
            <a:r>
              <a:rPr lang="fr-BE" dirty="0"/>
              <a:t> not </a:t>
            </a:r>
            <a:r>
              <a:rPr lang="fr-BE" dirty="0" err="1"/>
              <a:t>handled</a:t>
            </a:r>
            <a:r>
              <a:rPr lang="fr-BE" dirty="0"/>
              <a:t>: Windows (UI </a:t>
            </a:r>
            <a:r>
              <a:rPr lang="fr-BE" dirty="0" err="1"/>
              <a:t>element</a:t>
            </a:r>
            <a:r>
              <a:rPr lang="fr-BE" dirty="0"/>
              <a:t>), </a:t>
            </a:r>
            <a:r>
              <a:rPr lang="fr-BE" dirty="0" err="1"/>
              <a:t>Device</a:t>
            </a:r>
            <a:r>
              <a:rPr lang="fr-BE" dirty="0"/>
              <a:t> </a:t>
            </a:r>
            <a:r>
              <a:rPr lang="fr-BE" dirty="0" err="1"/>
              <a:t>descriptors</a:t>
            </a:r>
            <a:r>
              <a:rPr lang="fr-BE" dirty="0"/>
              <a:t>, 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90041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Syntactic</a:t>
            </a:r>
            <a:r>
              <a:rPr lang="fr-BE" b="1" dirty="0"/>
              <a:t> Garbage</a:t>
            </a:r>
            <a:r>
              <a:rPr lang="fr-BE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 Main focus for GCs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Semantic Garbage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>
                <a:sym typeface="Wingdings" panose="05000000000000000000" pitchFamily="2" charset="2"/>
              </a:rPr>
              <a:t> Active </a:t>
            </a:r>
            <a:r>
              <a:rPr lang="fr-BE" dirty="0" err="1">
                <a:sym typeface="Wingdings" panose="05000000000000000000" pitchFamily="2" charset="2"/>
              </a:rPr>
              <a:t>research</a:t>
            </a:r>
            <a:r>
              <a:rPr lang="fr-BE" dirty="0">
                <a:sym typeface="Wingdings" panose="05000000000000000000" pitchFamily="2" charset="2"/>
              </a:rPr>
              <a:t> area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34208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Without</a:t>
            </a:r>
            <a:r>
              <a:rPr lang="fr-BE" b="1" dirty="0"/>
              <a:t>: </a:t>
            </a:r>
            <a:r>
              <a:rPr lang="fr-BE" b="0" dirty="0"/>
              <a:t>Delphi (</a:t>
            </a:r>
            <a:r>
              <a:rPr lang="fr-BE" b="0" dirty="0" err="1"/>
              <a:t>limited</a:t>
            </a:r>
            <a:r>
              <a:rPr lang="fr-BE" b="0" dirty="0"/>
              <a:t> Reference </a:t>
            </a:r>
            <a:r>
              <a:rPr lang="fr-BE" b="0" dirty="0" err="1"/>
              <a:t>Counting</a:t>
            </a:r>
            <a:r>
              <a:rPr lang="fr-BE" b="0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Manual &amp; </a:t>
            </a:r>
            <a:r>
              <a:rPr lang="fr-BE" b="1" dirty="0" err="1"/>
              <a:t>Automatic</a:t>
            </a:r>
            <a:r>
              <a:rPr lang="fr-BE" b="1" dirty="0"/>
              <a:t> GC: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Ada (Pascal </a:t>
            </a:r>
            <a:r>
              <a:rPr lang="fr-BE" dirty="0" err="1"/>
              <a:t>family</a:t>
            </a:r>
            <a:r>
              <a:rPr lang="fr-BE" dirty="0"/>
              <a:t>, </a:t>
            </a:r>
            <a:r>
              <a:rPr lang="fr-BE" dirty="0" err="1"/>
              <a:t>after</a:t>
            </a:r>
            <a:r>
              <a:rPr lang="fr-BE" dirty="0"/>
              <a:t> Ada </a:t>
            </a:r>
            <a:r>
              <a:rPr lang="fr-BE" dirty="0" err="1"/>
              <a:t>Lovelance</a:t>
            </a:r>
            <a:r>
              <a:rPr lang="fr-BE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Modula-3 (</a:t>
            </a:r>
            <a:r>
              <a:rPr lang="fr-BE" dirty="0" err="1"/>
              <a:t>influenced</a:t>
            </a:r>
            <a:r>
              <a:rPr lang="fr-BE" dirty="0"/>
              <a:t> the design of Java, NET &amp; Python)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C++/CLI (Common </a:t>
            </a:r>
            <a:r>
              <a:rPr lang="fr-BE" dirty="0" err="1"/>
              <a:t>Language</a:t>
            </a:r>
            <a:r>
              <a:rPr lang="fr-BE" dirty="0"/>
              <a:t> Infrastructure)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Scripting </a:t>
            </a:r>
            <a:r>
              <a:rPr lang="fr-BE" dirty="0" err="1"/>
              <a:t>language</a:t>
            </a:r>
            <a:r>
              <a:rPr lang="fr-BE" dirty="0"/>
              <a:t> </a:t>
            </a:r>
            <a:r>
              <a:rPr lang="fr-BE" dirty="0" err="1"/>
              <a:t>without</a:t>
            </a:r>
            <a:r>
              <a:rPr lang="fr-BE" dirty="0"/>
              <a:t> GC: </a:t>
            </a:r>
            <a:r>
              <a:rPr lang="fr-BE" dirty="0" err="1"/>
              <a:t>Dyon</a:t>
            </a:r>
            <a:r>
              <a:rPr lang="fr-BE" dirty="0"/>
              <a:t>, Perl 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Functional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: Haskell, ML, APL, Lisp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Boehm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Mark &amp; Sweep, Generational, Incremental, Finalizers</a:t>
            </a:r>
            <a:endParaRPr lang="en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ARC</a:t>
            </a:r>
            <a:r>
              <a:rPr lang="fr-BE" dirty="0"/>
              <a:t>: </a:t>
            </a:r>
            <a:r>
              <a:rPr lang="fr-BE" dirty="0" err="1"/>
              <a:t>after</a:t>
            </a:r>
            <a:r>
              <a:rPr lang="fr-BE" dirty="0"/>
              <a:t> the </a:t>
            </a:r>
            <a:r>
              <a:rPr lang="fr-BE" dirty="0" err="1"/>
              <a:t>fact</a:t>
            </a:r>
            <a:r>
              <a:rPr lang="fr-BE" dirty="0"/>
              <a:t> GC  (</a:t>
            </a:r>
            <a:r>
              <a:rPr lang="fr-BE" dirty="0" err="1"/>
              <a:t>litter</a:t>
            </a:r>
            <a:r>
              <a:rPr lang="fr-BE" dirty="0"/>
              <a:t> collection)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Some</a:t>
            </a:r>
            <a:r>
              <a:rPr lang="fr-BE" dirty="0"/>
              <a:t> </a:t>
            </a:r>
            <a:r>
              <a:rPr lang="fr-BE" dirty="0" err="1"/>
              <a:t>work</a:t>
            </a:r>
            <a:r>
              <a:rPr lang="fr-BE" dirty="0"/>
              <a:t> </a:t>
            </a:r>
            <a:r>
              <a:rPr lang="fr-BE" dirty="0" err="1"/>
              <a:t>without</a:t>
            </a:r>
            <a:r>
              <a:rPr lang="fr-BE" dirty="0"/>
              <a:t> recompilation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07758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5.xm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6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4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4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2.xml"/><Relationship Id="rId5" Type="http://schemas.openxmlformats.org/officeDocument/2006/relationships/image" Target="../media/image8.jpe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8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6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5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7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9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5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1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7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8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6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7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1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assets.ctfassets.net/oxjq45e8ilak/709UsobBpBGHxaZ0z6MNvH/1d75677b26f1b7c9a71150c372645ad8/100746_367617808_Simone_Bordet_Concurrent_Garbage_collectors_ZGC__Shenandoah.pdf" TargetMode="External"/><Relationship Id="rId3" Type="http://schemas.openxmlformats.org/officeDocument/2006/relationships/notesSlide" Target="../notesSlides/notesSlide28.xml"/><Relationship Id="rId7" Type="http://schemas.openxmlformats.org/officeDocument/2006/relationships/hyperlink" Target="https://ericlippert.com/2009/04/27/the-stack-is-an-implementation-detail-part-one/" TargetMode="Externa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3.xml"/><Relationship Id="rId6" Type="http://schemas.openxmlformats.org/officeDocument/2006/relationships/hyperlink" Target="https://www.infoq.com/presentations/JVM-Performance-Tuning-twitter-QCon-London-2012/" TargetMode="External"/><Relationship Id="rId5" Type="http://schemas.openxmlformats.org/officeDocument/2006/relationships/hyperlink" Target="https://www.zdnet.com/article/chrome-70-of-all-security-bugs-are-memory-safety-issues/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app.pluralsight.com/library/courses/allthetalks-session-61/table-of-contents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8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0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0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0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9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2206082"/>
            <a:ext cx="11891918" cy="860893"/>
          </a:xfrm>
        </p:spPr>
        <p:txBody>
          <a:bodyPr>
            <a:noAutofit/>
          </a:bodyPr>
          <a:lstStyle/>
          <a:p>
            <a:r>
              <a:rPr lang="fr-BE" sz="7200" dirty="0"/>
              <a:t>Garbage Collection</a:t>
            </a:r>
            <a:endParaRPr lang="en-BE" sz="7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497E7-645E-824E-B3DC-338AB7B811B8}"/>
              </a:ext>
            </a:extLst>
          </p:cNvPr>
          <p:cNvSpPr txBox="1"/>
          <p:nvPr/>
        </p:nvSpPr>
        <p:spPr>
          <a:xfrm>
            <a:off x="172343" y="3195094"/>
            <a:ext cx="11891919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.NET vs Java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93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4212" y="678922"/>
            <a:ext cx="5557707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6157869" y="2312156"/>
            <a:ext cx="5734050" cy="223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Memory Management</a:t>
            </a:r>
          </a:p>
          <a:p>
            <a:pPr lvl="0" algn="ctr">
              <a:lnSpc>
                <a:spcPct val="107000"/>
              </a:lnSpc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</a:p>
          <a:p>
            <a:pPr lvl="0" algn="ctr">
              <a:lnSpc>
                <a:spcPct val="107000"/>
              </a:lnSpc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595A3833-BE1B-DA10-9557-D4FF8467E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81" y="838705"/>
            <a:ext cx="573405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68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2758B-504B-4F3F-6626-37263328D130}"/>
              </a:ext>
            </a:extLst>
          </p:cNvPr>
          <p:cNvSpPr txBox="1"/>
          <p:nvPr/>
        </p:nvSpPr>
        <p:spPr>
          <a:xfrm>
            <a:off x="1147762" y="2074342"/>
            <a:ext cx="989647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atin typeface="SuisseIntl"/>
              </a:rPr>
              <a:t>70% of all vulnerabilities</a:t>
            </a:r>
            <a:r>
              <a:rPr lang="en-US" sz="4400" dirty="0">
                <a:latin typeface="SuisseIntl"/>
              </a:rPr>
              <a:t> fixed with a security update are </a:t>
            </a:r>
            <a:r>
              <a:rPr lang="en-US" sz="4400" b="1" dirty="0">
                <a:latin typeface="SuisseIntl"/>
              </a:rPr>
              <a:t>memory safety issues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91D53-F0EE-BCAD-3B65-B7158B440922}"/>
              </a:ext>
            </a:extLst>
          </p:cNvPr>
          <p:cNvSpPr txBox="1"/>
          <p:nvPr/>
        </p:nvSpPr>
        <p:spPr>
          <a:xfrm>
            <a:off x="1292225" y="4690732"/>
            <a:ext cx="61404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latin typeface="SuisseIntl"/>
              </a:rPr>
              <a:t>In all Microsoft products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960DF1-902E-618B-CBDC-3A5677F23E69}"/>
              </a:ext>
            </a:extLst>
          </p:cNvPr>
          <p:cNvSpPr txBox="1"/>
          <p:nvPr/>
        </p:nvSpPr>
        <p:spPr>
          <a:xfrm>
            <a:off x="1292225" y="5460173"/>
            <a:ext cx="61404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latin typeface="SuisseIntl"/>
              </a:rPr>
              <a:t>In Google Chrome</a:t>
            </a:r>
            <a:endParaRPr lang="en-BE" sz="4400" dirty="0"/>
          </a:p>
        </p:txBody>
      </p:sp>
    </p:spTree>
    <p:extLst>
      <p:ext uri="{BB962C8B-B14F-4D97-AF65-F5344CB8AC3E}">
        <p14:creationId xmlns:p14="http://schemas.microsoft.com/office/powerpoint/2010/main" val="10081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581611"/>
            <a:ext cx="11891919" cy="11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6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Memory Safety Issues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451A96-01B3-68D8-555E-07B697B186BD}"/>
              </a:ext>
            </a:extLst>
          </p:cNvPr>
          <p:cNvSpPr txBox="1"/>
          <p:nvPr/>
        </p:nvSpPr>
        <p:spPr>
          <a:xfrm>
            <a:off x="349407" y="2967183"/>
            <a:ext cx="707707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U</a:t>
            </a:r>
            <a:r>
              <a:rPr lang="en-US" sz="4000" b="0" i="0" dirty="0">
                <a:effectLst/>
                <a:latin typeface="SuisseIntl"/>
              </a:rPr>
              <a:t>se after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B</a:t>
            </a:r>
            <a:r>
              <a:rPr lang="en-US" sz="4000" b="0" i="0" dirty="0">
                <a:effectLst/>
                <a:latin typeface="SuisseIntl"/>
              </a:rPr>
              <a:t>uffer overflow</a:t>
            </a:r>
            <a:endParaRPr lang="en-US" sz="4000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R</a:t>
            </a:r>
            <a:r>
              <a:rPr lang="en-US" sz="4000" b="0" i="0" dirty="0">
                <a:effectLst/>
                <a:latin typeface="SuisseIntl"/>
              </a:rPr>
              <a:t>ace condition</a:t>
            </a:r>
            <a:endParaRPr lang="en-US" sz="4000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N</a:t>
            </a:r>
            <a:r>
              <a:rPr lang="en-US" sz="4000" b="0" i="0" dirty="0">
                <a:effectLst/>
                <a:latin typeface="SuisseIntl"/>
              </a:rPr>
              <a:t>ull pointer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24865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79A784-0082-BD79-665B-ECD838C2F162}"/>
              </a:ext>
            </a:extLst>
          </p:cNvPr>
          <p:cNvSpPr txBox="1"/>
          <p:nvPr/>
        </p:nvSpPr>
        <p:spPr>
          <a:xfrm>
            <a:off x="541952" y="3112528"/>
            <a:ext cx="11108096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 char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*p = (</a:t>
            </a:r>
            <a: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char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*)malloc(</a:t>
            </a:r>
            <a:r>
              <a:rPr lang="en-US" sz="3200" b="1" dirty="0">
                <a:solidFill>
                  <a:srgbClr val="B5CEA8"/>
                </a:solidFill>
                <a:effectLst/>
                <a:latin typeface="Fira Code" panose="020B0809050000020004" pitchFamily="49" charset="0"/>
              </a:rPr>
              <a:t>4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* </a:t>
            </a:r>
            <a:r>
              <a:rPr lang="en-US" sz="3200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sizeof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char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));</a:t>
            </a:r>
          </a:p>
          <a:p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3200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strcpy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(p, </a:t>
            </a:r>
            <a:r>
              <a:rPr lang="en-US" sz="3200" b="0" dirty="0">
                <a:solidFill>
                  <a:srgbClr val="CE9178"/>
                </a:solidFill>
                <a:effectLst/>
                <a:latin typeface="Fira Code" panose="020B0809050000020004" pitchFamily="49" charset="0"/>
              </a:rPr>
              <a:t>"moreThan</a:t>
            </a:r>
            <a:r>
              <a:rPr lang="en-US" sz="3200" b="1" dirty="0">
                <a:solidFill>
                  <a:srgbClr val="CE9178"/>
                </a:solidFill>
                <a:effectLst/>
                <a:latin typeface="Fira Code" panose="020B0809050000020004" pitchFamily="49" charset="0"/>
              </a:rPr>
              <a:t>3</a:t>
            </a:r>
            <a:r>
              <a:rPr lang="en-US" sz="3200" b="0" dirty="0">
                <a:solidFill>
                  <a:srgbClr val="CE9178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);</a:t>
            </a:r>
          </a:p>
          <a:p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free(p);</a:t>
            </a:r>
            <a:b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sz="3200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EDADF-268D-ED6E-619B-811959FBB224}"/>
              </a:ext>
            </a:extLst>
          </p:cNvPr>
          <p:cNvSpPr txBox="1"/>
          <p:nvPr/>
        </p:nvSpPr>
        <p:spPr>
          <a:xfrm>
            <a:off x="657589" y="1879688"/>
            <a:ext cx="1092614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BE" sz="4400" dirty="0" err="1"/>
              <a:t>What’s</a:t>
            </a:r>
            <a:r>
              <a:rPr lang="fr-BE" sz="4400" dirty="0"/>
              <a:t> the </a:t>
            </a:r>
            <a:r>
              <a:rPr lang="fr-BE" sz="4400" dirty="0" err="1"/>
              <a:t>worst</a:t>
            </a:r>
            <a:r>
              <a:rPr lang="fr-BE" sz="4400" dirty="0"/>
              <a:t> </a:t>
            </a:r>
            <a:r>
              <a:rPr lang="fr-BE" sz="4400" dirty="0" err="1"/>
              <a:t>that</a:t>
            </a:r>
            <a:r>
              <a:rPr lang="fr-BE" sz="4400" dirty="0"/>
              <a:t> can </a:t>
            </a:r>
            <a:r>
              <a:rPr lang="fr-BE" sz="4400" dirty="0" err="1"/>
              <a:t>happen</a:t>
            </a:r>
            <a:r>
              <a:rPr lang="fr-BE" sz="4400" dirty="0"/>
              <a:t>?</a:t>
            </a:r>
            <a:endParaRPr lang="en-BE" sz="4400" dirty="0"/>
          </a:p>
        </p:txBody>
      </p:sp>
    </p:spTree>
    <p:extLst>
      <p:ext uri="{BB962C8B-B14F-4D97-AF65-F5344CB8AC3E}">
        <p14:creationId xmlns:p14="http://schemas.microsoft.com/office/powerpoint/2010/main" val="51468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Why</a:t>
            </a:r>
            <a:r>
              <a:rPr lang="fr-BE" dirty="0"/>
              <a:t> Not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2308116"/>
            <a:ext cx="11891919" cy="4476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Consumes more memory</a:t>
            </a:r>
            <a:endParaRPr lang="en-US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Takes processing time</a:t>
            </a:r>
          </a:p>
          <a:p>
            <a:pPr marL="914400" lvl="1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Stop-the-world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(the “embarrassing pause”)</a:t>
            </a:r>
          </a:p>
          <a:p>
            <a:pPr marL="914400" lvl="1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Incremental</a:t>
            </a:r>
          </a:p>
          <a:p>
            <a:pPr marL="914400" lvl="1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Concurrent</a:t>
            </a:r>
            <a:endParaRPr lang="en-US" sz="4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eal-time systems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Embedded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7D188-6A43-CDD5-37D5-746181AB9A61}"/>
              </a:ext>
            </a:extLst>
          </p:cNvPr>
          <p:cNvSpPr txBox="1"/>
          <p:nvPr/>
        </p:nvSpPr>
        <p:spPr>
          <a:xfrm>
            <a:off x="160381" y="1565210"/>
            <a:ext cx="11891919" cy="847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TANSTAAFL</a:t>
            </a:r>
          </a:p>
        </p:txBody>
      </p:sp>
      <p:pic>
        <p:nvPicPr>
          <p:cNvPr id="2050" name="Picture 2" descr="TANSTAAFL! The tragedy of the commons meets open source software | Synopsys">
            <a:extLst>
              <a:ext uri="{FF2B5EF4-FFF2-40B4-BE49-F238E27FC236}">
                <a16:creationId xmlns:a16="http://schemas.microsoft.com/office/drawing/2014/main" id="{F344AE3B-F1B1-0A3C-D71B-0F1D91DC1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9775" y="1447223"/>
            <a:ext cx="3219450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361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349407" y="1644047"/>
            <a:ext cx="115425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Arial" panose="020B0604020202020204" pitchFamily="34" charset="0"/>
              </a:rPr>
              <a:t>Escape Analysis </a:t>
            </a:r>
            <a:endParaRPr lang="en-US" sz="4800" b="0" i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D7E748-99E0-0072-A7F2-070273BC4666}"/>
              </a:ext>
            </a:extLst>
          </p:cNvPr>
          <p:cNvSpPr txBox="1"/>
          <p:nvPr/>
        </p:nvSpPr>
        <p:spPr>
          <a:xfrm>
            <a:off x="2483332" y="3735256"/>
            <a:ext cx="7274662" cy="2523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escape() {</a:t>
            </a:r>
          </a:p>
          <a:p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obj = </a:t>
            </a:r>
            <a:r>
              <a:rPr lang="en-US" sz="28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Convict();</a:t>
            </a:r>
          </a:p>
          <a:p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2800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obj.jailBreak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}</a:t>
            </a:r>
            <a:b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sz="2800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EE8AA9-2042-F171-A3EF-710570194393}"/>
              </a:ext>
            </a:extLst>
          </p:cNvPr>
          <p:cNvSpPr txBox="1"/>
          <p:nvPr/>
        </p:nvSpPr>
        <p:spPr>
          <a:xfrm>
            <a:off x="349407" y="2658526"/>
            <a:ext cx="115425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0" i="0" dirty="0">
                <a:effectLst/>
                <a:latin typeface="Arial" panose="020B0604020202020204" pitchFamily="34" charset="0"/>
              </a:rPr>
              <a:t>Not allocating objects on the heap</a:t>
            </a:r>
          </a:p>
        </p:txBody>
      </p:sp>
    </p:spTree>
    <p:extLst>
      <p:ext uri="{BB962C8B-B14F-4D97-AF65-F5344CB8AC3E}">
        <p14:creationId xmlns:p14="http://schemas.microsoft.com/office/powerpoint/2010/main" val="122110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48BF7-865F-C193-EAD3-465D9493EE49}"/>
              </a:ext>
            </a:extLst>
          </p:cNvPr>
          <p:cNvSpPr txBox="1"/>
          <p:nvPr/>
        </p:nvSpPr>
        <p:spPr>
          <a:xfrm>
            <a:off x="324744" y="1737663"/>
            <a:ext cx="1154251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Non-Moving </a:t>
            </a:r>
            <a:r>
              <a:rPr lang="en-US" sz="3200" dirty="0">
                <a:latin typeface="Arial" panose="020B0604020202020204" pitchFamily="34" charset="0"/>
              </a:rPr>
              <a:t>/ </a:t>
            </a: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Non-Compacting</a:t>
            </a:r>
            <a:br>
              <a:rPr lang="en-US" sz="3200" dirty="0">
                <a:latin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</a:rPr>
              <a:t>Vs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lvl="1" algn="ctr"/>
            <a:r>
              <a:rPr lang="en-US" sz="3200" dirty="0">
                <a:latin typeface="Arial" panose="020B0604020202020204" pitchFamily="34" charset="0"/>
              </a:rPr>
              <a:t>Moving / Compacting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Go GC">
            <a:extLst>
              <a:ext uri="{FF2B5EF4-FFF2-40B4-BE49-F238E27FC236}">
                <a16:creationId xmlns:a16="http://schemas.microsoft.com/office/drawing/2014/main" id="{F4C3CA1E-0EF5-A444-93DF-B0FC0C77A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839" y="3429000"/>
            <a:ext cx="6781049" cy="324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34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349408" y="1708963"/>
            <a:ext cx="115425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>
                <a:effectLst/>
                <a:latin typeface="Arial" panose="020B0604020202020204" pitchFamily="34" charset="0"/>
              </a:rPr>
              <a:t>Reference Counter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97F341-A6D7-3E4C-32B8-C5FBB9A1938F}"/>
              </a:ext>
            </a:extLst>
          </p:cNvPr>
          <p:cNvSpPr txBox="1"/>
          <p:nvPr/>
        </p:nvSpPr>
        <p:spPr>
          <a:xfrm>
            <a:off x="204952" y="2807534"/>
            <a:ext cx="1178384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Increment / Decrement </a:t>
            </a:r>
          </a:p>
          <a:p>
            <a:pPr algn="ctr"/>
            <a:r>
              <a:rPr lang="en-US" sz="3200" dirty="0">
                <a:latin typeface="Arial" panose="020B0604020202020204" pitchFamily="34" charset="0"/>
              </a:rPr>
              <a:t>with</a:t>
            </a:r>
          </a:p>
          <a:p>
            <a:pPr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Allocation / Deallocation</a:t>
            </a:r>
          </a:p>
          <a:p>
            <a:pPr algn="ctr"/>
            <a:endParaRPr lang="en-US" sz="3200" b="0" i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419E14-0B6A-51D9-59FB-BB5F3E78C3B1}"/>
              </a:ext>
            </a:extLst>
          </p:cNvPr>
          <p:cNvSpPr txBox="1"/>
          <p:nvPr/>
        </p:nvSpPr>
        <p:spPr>
          <a:xfrm>
            <a:off x="379412" y="4568300"/>
            <a:ext cx="1143317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effectLst/>
                <a:latin typeface="Arial" panose="020B0604020202020204" pitchFamily="34" charset="0"/>
              </a:rPr>
              <a:t>Usage: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Perl, PHP, Rust, Objective-C, 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File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Distributed Systems</a:t>
            </a:r>
            <a:endParaRPr lang="en-US" sz="32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349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5624" y="720718"/>
            <a:ext cx="10703780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669924" y="1909018"/>
            <a:ext cx="105894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>
                <a:effectLst/>
                <a:latin typeface="Arial" panose="020B0604020202020204" pitchFamily="34" charset="0"/>
              </a:rPr>
              <a:t>Tracing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97F341-A6D7-3E4C-32B8-C5FBB9A1938F}"/>
              </a:ext>
            </a:extLst>
          </p:cNvPr>
          <p:cNvSpPr txBox="1"/>
          <p:nvPr/>
        </p:nvSpPr>
        <p:spPr>
          <a:xfrm>
            <a:off x="669924" y="3067422"/>
            <a:ext cx="11077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</a:rPr>
              <a:t>Objects not reachable from the root objects are garbage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48BF7-865F-C193-EAD3-465D9493EE49}"/>
              </a:ext>
            </a:extLst>
          </p:cNvPr>
          <p:cNvSpPr txBox="1"/>
          <p:nvPr/>
        </p:nvSpPr>
        <p:spPr>
          <a:xfrm>
            <a:off x="555624" y="3892922"/>
            <a:ext cx="1046797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Most common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Implementations: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Naïve Mark &amp; Sweep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Tri-color marking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Generational GC 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299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838705"/>
            <a:ext cx="11542512" cy="860893"/>
          </a:xfrm>
        </p:spPr>
        <p:txBody>
          <a:bodyPr/>
          <a:lstStyle/>
          <a:p>
            <a:r>
              <a:rPr lang="fr-BE" dirty="0"/>
              <a:t>Java Object </a:t>
            </a:r>
            <a:r>
              <a:rPr lang="fr-BE" dirty="0" err="1"/>
              <a:t>Generations</a:t>
            </a:r>
            <a:endParaRPr lang="en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4F73E0-B04D-D311-4EFB-A5D73B82BA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545" y="2134154"/>
            <a:ext cx="11473241" cy="369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389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613652"/>
            <a:ext cx="11542512" cy="860893"/>
          </a:xfrm>
        </p:spPr>
        <p:txBody>
          <a:bodyPr/>
          <a:lstStyle/>
          <a:p>
            <a:r>
              <a:rPr lang="fr-BE" dirty="0"/>
              <a:t>Next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45BC42-63B2-9B21-BC68-C4B2B0C08A19}"/>
              </a:ext>
            </a:extLst>
          </p:cNvPr>
          <p:cNvSpPr txBox="1"/>
          <p:nvPr/>
        </p:nvSpPr>
        <p:spPr>
          <a:xfrm>
            <a:off x="311809" y="1474545"/>
            <a:ext cx="1166427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26/9 : RXJS </a:t>
            </a:r>
            <a:r>
              <a:rPr lang="en-US" sz="2400" dirty="0"/>
              <a:t>(</a:t>
            </a:r>
            <a:r>
              <a:rPr lang="en-US" sz="2400" dirty="0" err="1"/>
              <a:t>FTrack</a:t>
            </a:r>
            <a:r>
              <a:rPr lang="en-US" sz="2400" dirty="0"/>
              <a:t>, Hands-On)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6/10 : Docker &amp; Docker-Compose ;) </a:t>
            </a:r>
            <a:r>
              <a:rPr lang="en-US" sz="2400" dirty="0"/>
              <a:t>(</a:t>
            </a:r>
            <a:r>
              <a:rPr lang="en-US" sz="2400" dirty="0" err="1"/>
              <a:t>FunTrack</a:t>
            </a:r>
            <a:r>
              <a:rPr lang="en-US" sz="2400" dirty="0"/>
              <a:t>, Hands-On)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x/11 : Architecture/Frontend Track?</a:t>
            </a:r>
            <a:br>
              <a:rPr lang="en-US" sz="3200" dirty="0"/>
            </a:br>
            <a:r>
              <a:rPr lang="en-US" sz="3200" dirty="0"/>
              <a:t>          </a:t>
            </a:r>
            <a:r>
              <a:rPr lang="en-US" sz="3200" dirty="0" err="1"/>
              <a:t>UnitTesting</a:t>
            </a:r>
            <a:r>
              <a:rPr lang="en-US" sz="3200" dirty="0"/>
              <a:t> Hands-On?</a:t>
            </a:r>
            <a:endParaRPr lang="en-BE" sz="3200" dirty="0"/>
          </a:p>
        </p:txBody>
      </p:sp>
      <p:pic>
        <p:nvPicPr>
          <p:cNvPr id="5122" name="Picture 2" descr="Boat Animation by Justine Senée | Dribbble">
            <a:extLst>
              <a:ext uri="{FF2B5EF4-FFF2-40B4-BE49-F238E27FC236}">
                <a16:creationId xmlns:a16="http://schemas.microsoft.com/office/drawing/2014/main" id="{ECB31234-0B06-636F-F6C6-24A958F6A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501" y="3429000"/>
            <a:ext cx="4203916" cy="315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unny Pirate GIFs | Tenor">
            <a:extLst>
              <a:ext uri="{FF2B5EF4-FFF2-40B4-BE49-F238E27FC236}">
                <a16:creationId xmlns:a16="http://schemas.microsoft.com/office/drawing/2014/main" id="{FC000E05-3481-5841-B750-73A03026B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40" y="3748349"/>
            <a:ext cx="3636555" cy="249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4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.NET &amp; Java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581024" y="1930738"/>
            <a:ext cx="104679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Hybrid GC Implementations</a:t>
            </a:r>
          </a:p>
          <a:p>
            <a:pPr algn="ctr"/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Tracing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Generational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</a:rPr>
              <a:t>Compacting / Evacuation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Concurrent</a:t>
            </a:r>
          </a:p>
        </p:txBody>
      </p:sp>
    </p:spTree>
    <p:extLst>
      <p:ext uri="{BB962C8B-B14F-4D97-AF65-F5344CB8AC3E}">
        <p14:creationId xmlns:p14="http://schemas.microsoft.com/office/powerpoint/2010/main" val="3766441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450991"/>
            <a:ext cx="11542512" cy="860893"/>
          </a:xfrm>
        </p:spPr>
        <p:txBody>
          <a:bodyPr/>
          <a:lstStyle/>
          <a:p>
            <a:r>
              <a:rPr lang="fr-BE" dirty="0"/>
              <a:t>Java: </a:t>
            </a:r>
            <a:r>
              <a:rPr lang="fr-BE" dirty="0" err="1"/>
              <a:t>Implementations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349407" y="1287244"/>
            <a:ext cx="11542512" cy="557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Arial" panose="020B0604020202020204" pitchFamily="34" charset="0"/>
              </a:rPr>
              <a:t>Serial: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single threaded, stop-the-world</a:t>
            </a:r>
            <a:endParaRPr lang="en-US" sz="36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Arial" panose="020B0604020202020204" pitchFamily="34" charset="0"/>
              </a:rPr>
              <a:t>Parallel: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serial running on multiple threads</a:t>
            </a:r>
            <a:endParaRPr lang="en-US" sz="36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i="0" u="none" strike="noStrike" dirty="0">
                <a:effectLst/>
                <a:latin typeface="Arial" panose="020B0604020202020204" pitchFamily="34" charset="0"/>
              </a:rPr>
              <a:t>Concurrent Mark &amp; Sweep </a:t>
            </a:r>
            <a:r>
              <a:rPr lang="en-US" sz="3600" b="0" i="0" dirty="0">
                <a:effectLst/>
                <a:latin typeface="Arial" panose="020B0604020202020204" pitchFamily="34" charset="0"/>
              </a:rPr>
              <a:t>(CMS):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default till Java 9</a:t>
            </a:r>
            <a:endParaRPr lang="en-US" sz="36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G1</a:t>
            </a:r>
            <a:r>
              <a:rPr lang="en-US" sz="3600" b="0" i="0" u="none" strike="noStrike" dirty="0">
                <a:effectLst/>
                <a:latin typeface="Arial" panose="020B0604020202020204" pitchFamily="34" charset="0"/>
              </a:rPr>
              <a:t>: </a:t>
            </a:r>
            <a:r>
              <a:rPr lang="en-US" sz="2800" b="0" i="0" u="none" strike="noStrike" dirty="0">
                <a:effectLst/>
                <a:latin typeface="Arial" panose="020B0604020202020204" pitchFamily="34" charset="0"/>
              </a:rPr>
              <a:t>default from Java 9</a:t>
            </a:r>
          </a:p>
          <a:p>
            <a:endParaRPr lang="en-US" sz="44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  <a:latin typeface="Arial" panose="020B0604020202020204" pitchFamily="34" charset="0"/>
              </a:rPr>
              <a:t>ZGC: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default from Java 15</a:t>
            </a:r>
            <a:r>
              <a:rPr lang="en-US" sz="3600" b="0" i="0" dirty="0">
                <a:effectLst/>
                <a:latin typeface="Arial" panose="020B0604020202020204" pitchFamily="34" charset="0"/>
              </a:rPr>
              <a:t> </a:t>
            </a:r>
            <a:endParaRPr lang="en-US" sz="3600" u="none" strike="noStrike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  <a:latin typeface="Arial" panose="020B0604020202020204" pitchFamily="34" charset="0"/>
              </a:rPr>
              <a:t>Shenandoah: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single generation</a:t>
            </a:r>
            <a:endParaRPr lang="en-US" sz="3600" b="0" i="0" dirty="0">
              <a:effectLst/>
              <a:latin typeface="Arial" panose="020B0604020202020204" pitchFamily="34" charset="0"/>
            </a:endParaRPr>
          </a:p>
          <a:p>
            <a:endParaRPr lang="en-US" sz="3600" b="0" i="0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Arial" panose="020B0604020202020204" pitchFamily="34" charset="0"/>
              </a:rPr>
              <a:t>C4 (Continuously Concurrent Compacting Collector)</a:t>
            </a:r>
          </a:p>
        </p:txBody>
      </p:sp>
    </p:spTree>
    <p:extLst>
      <p:ext uri="{BB962C8B-B14F-4D97-AF65-F5344CB8AC3E}">
        <p14:creationId xmlns:p14="http://schemas.microsoft.com/office/powerpoint/2010/main" val="3344278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Java: </a:t>
            </a:r>
            <a:r>
              <a:rPr lang="fr-BE" dirty="0" err="1"/>
              <a:t>Implementations</a:t>
            </a:r>
            <a:endParaRPr lang="en-B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0C82D2-A11F-B85E-2E65-95E8E83EF1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007" y="1486077"/>
            <a:ext cx="10063986" cy="503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57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523828"/>
            <a:ext cx="11542512" cy="860893"/>
          </a:xfrm>
        </p:spPr>
        <p:txBody>
          <a:bodyPr/>
          <a:lstStyle/>
          <a:p>
            <a:r>
              <a:rPr lang="fr-BE" dirty="0"/>
              <a:t>.NET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485490" y="1507658"/>
            <a:ext cx="104679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Background GC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Managed Hea</a:t>
            </a:r>
            <a:r>
              <a:rPr lang="en-US" sz="3200" dirty="0">
                <a:latin typeface="Arial" panose="020B0604020202020204" pitchFamily="34" charset="0"/>
              </a:rPr>
              <a:t>p per Process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LOH: Large Object Heap</a:t>
            </a:r>
            <a:r>
              <a:rPr lang="en-US" sz="2000" b="0" i="0" u="none" strike="noStrike" dirty="0">
                <a:effectLst/>
                <a:latin typeface="Arial" panose="020B0604020202020204" pitchFamily="34" charset="0"/>
              </a:rPr>
              <a:t> (85KB+)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Modes: Workstation vs Server</a:t>
            </a:r>
          </a:p>
          <a:p>
            <a:pPr algn="l"/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algn="l"/>
            <a:r>
              <a:rPr lang="en-US" sz="3200" dirty="0">
                <a:latin typeface="Arial" panose="020B0604020202020204" pitchFamily="34" charset="0"/>
              </a:rPr>
              <a:t>Phases: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Marking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Relocating</a:t>
            </a:r>
            <a:r>
              <a:rPr lang="en-US" sz="2400" dirty="0">
                <a:latin typeface="Arial" panose="020B0604020202020204" pitchFamily="34" charset="0"/>
              </a:rPr>
              <a:t> (update pointers)</a:t>
            </a:r>
            <a:endParaRPr lang="en-US" sz="3200" dirty="0"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Compacting</a:t>
            </a:r>
          </a:p>
        </p:txBody>
      </p:sp>
    </p:spTree>
    <p:extLst>
      <p:ext uri="{BB962C8B-B14F-4D97-AF65-F5344CB8AC3E}">
        <p14:creationId xmlns:p14="http://schemas.microsoft.com/office/powerpoint/2010/main" val="1695320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Strong &amp; Weak </a:t>
            </a:r>
            <a:r>
              <a:rPr lang="fr-BE" dirty="0" err="1"/>
              <a:t>Refs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79B06D-D853-B862-3D22-E1DC98F6C5F4}"/>
              </a:ext>
            </a:extLst>
          </p:cNvPr>
          <p:cNvSpPr txBox="1"/>
          <p:nvPr/>
        </p:nvSpPr>
        <p:spPr>
          <a:xfrm>
            <a:off x="454024" y="1691416"/>
            <a:ext cx="11078334" cy="240065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US" sz="1400" b="1" dirty="0">
              <a:effectLst/>
              <a:latin typeface="Fira Code" panose="020B0809050000020004" pitchFamily="49" charset="0"/>
            </a:endParaRPr>
          </a:p>
          <a:p>
            <a:r>
              <a:rPr lang="en-US" sz="2800" b="1" dirty="0">
                <a:effectLst/>
                <a:latin typeface="Fira Code" panose="020B0809050000020004" pitchFamily="49" charset="0"/>
              </a:rPr>
              <a:t>Java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import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java.lang.ref.WeakReference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import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java.lang.ref.SoftReference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(widget);</a:t>
            </a:r>
          </a:p>
          <a:p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weakWidget.get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 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// could be null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2EE8A-04E5-003D-35AC-137807164835}"/>
              </a:ext>
            </a:extLst>
          </p:cNvPr>
          <p:cNvSpPr txBox="1"/>
          <p:nvPr/>
        </p:nvSpPr>
        <p:spPr>
          <a:xfrm>
            <a:off x="454024" y="4567622"/>
            <a:ext cx="11078334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sz="1400" b="1" dirty="0">
                <a:effectLst/>
                <a:latin typeface="Fira Code" panose="020B0809050000020004" pitchFamily="49" charset="0"/>
              </a:rPr>
            </a:br>
            <a:r>
              <a:rPr lang="en-US" sz="2800" b="1" dirty="0">
                <a:effectLst/>
                <a:latin typeface="Fira Code" panose="020B0809050000020004" pitchFamily="49" charset="0"/>
              </a:rPr>
              <a:t>C#</a:t>
            </a:r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Widget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&gt;(widget);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weakWidget.Target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;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995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Undeterministic</a:t>
            </a:r>
            <a:r>
              <a:rPr lang="fr-BE" dirty="0"/>
              <a:t> &amp; I/O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C90866-954F-1EC0-3CC5-5CE130A65C89}"/>
              </a:ext>
            </a:extLst>
          </p:cNvPr>
          <p:cNvSpPr txBox="1"/>
          <p:nvPr/>
        </p:nvSpPr>
        <p:spPr>
          <a:xfrm>
            <a:off x="581024" y="2470217"/>
            <a:ext cx="10848976" cy="344709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sz="2800" b="1" dirty="0">
                <a:effectLst/>
                <a:latin typeface="Fira Code" panose="020B0809050000020004" pitchFamily="49" charset="0"/>
              </a:rPr>
              <a:t>Java</a:t>
            </a:r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try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(</a:t>
            </a:r>
            <a:r>
              <a:rPr lang="en-US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FileReader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br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FileReader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(path)) 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br.readLine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endParaRPr lang="en-US" dirty="0">
              <a:solidFill>
                <a:srgbClr val="D4D4D4"/>
              </a:solidFill>
              <a:latin typeface="Fira Code" panose="020B0809050000020004" pitchFamily="49" charset="0"/>
            </a:endParaRPr>
          </a:p>
          <a:p>
            <a:r>
              <a:rPr lang="en-US" sz="2800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C#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using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StreamReader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(path);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sr.ReadLine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18082F-B505-776F-5EFE-0B8395053631}"/>
              </a:ext>
            </a:extLst>
          </p:cNvPr>
          <p:cNvSpPr txBox="1"/>
          <p:nvPr/>
        </p:nvSpPr>
        <p:spPr>
          <a:xfrm>
            <a:off x="349407" y="1639220"/>
            <a:ext cx="105894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>
                <a:effectLst/>
                <a:latin typeface="Arial" panose="020B0604020202020204" pitchFamily="34" charset="0"/>
              </a:rPr>
              <a:t>Finalization</a:t>
            </a:r>
          </a:p>
        </p:txBody>
      </p:sp>
    </p:spTree>
    <p:extLst>
      <p:ext uri="{BB962C8B-B14F-4D97-AF65-F5344CB8AC3E}">
        <p14:creationId xmlns:p14="http://schemas.microsoft.com/office/powerpoint/2010/main" val="865758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452445"/>
            <a:ext cx="11542512" cy="860893"/>
          </a:xfrm>
        </p:spPr>
        <p:txBody>
          <a:bodyPr/>
          <a:lstStyle/>
          <a:p>
            <a:r>
              <a:rPr lang="fr-BE" dirty="0"/>
              <a:t>Java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EAA760-0DDA-BDC6-BE41-67410E554CB0}"/>
              </a:ext>
            </a:extLst>
          </p:cNvPr>
          <p:cNvSpPr txBox="1"/>
          <p:nvPr/>
        </p:nvSpPr>
        <p:spPr>
          <a:xfrm>
            <a:off x="593723" y="1372472"/>
            <a:ext cx="1046797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 err="1">
                <a:effectLst/>
                <a:latin typeface="Arial" panose="020B0604020202020204" pitchFamily="34" charset="0"/>
              </a:rPr>
              <a:t>PhantomReference</a:t>
            </a:r>
            <a:endParaRPr lang="en-US" sz="48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53F92-81C9-868F-F3A3-84399625F490}"/>
              </a:ext>
            </a:extLst>
          </p:cNvPr>
          <p:cNvSpPr txBox="1"/>
          <p:nvPr/>
        </p:nvSpPr>
        <p:spPr>
          <a:xfrm>
            <a:off x="593722" y="2262603"/>
            <a:ext cx="1046797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Ref to an object that may already be </a:t>
            </a:r>
            <a:r>
              <a:rPr lang="en-US" sz="4000" dirty="0" err="1">
                <a:latin typeface="Arial" panose="020B0604020202020204" pitchFamily="34" charset="0"/>
              </a:rPr>
              <a:t>GC’d</a:t>
            </a:r>
            <a:endParaRPr lang="en-US" sz="4000" dirty="0">
              <a:latin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No get() </a:t>
            </a:r>
            <a:r>
              <a:rPr lang="en-US" sz="4000" dirty="0"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4000" dirty="0" err="1">
                <a:latin typeface="Arial" panose="020B0604020202020204" pitchFamily="34" charset="0"/>
              </a:rPr>
              <a:t>ReferenceQueue</a:t>
            </a:r>
            <a:r>
              <a:rPr lang="en-US" sz="4000" dirty="0">
                <a:latin typeface="Arial" panose="020B0604020202020204" pitchFamily="34" charset="0"/>
              </a:rPr>
              <a:t> class(es)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Replaces f</a:t>
            </a:r>
            <a:r>
              <a:rPr lang="en-US" sz="4000" b="0" i="0" dirty="0">
                <a:effectLst/>
                <a:latin typeface="Arial" panose="020B0604020202020204" pitchFamily="34" charset="0"/>
              </a:rPr>
              <a:t>inalize()</a:t>
            </a:r>
            <a:endParaRPr lang="en-US" sz="4000" dirty="0">
              <a:latin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No two GC sweeps needed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No resurrection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 err="1">
                <a:latin typeface="Arial" panose="020B0604020202020204" pitchFamily="34" charset="0"/>
              </a:rPr>
              <a:t>RefQueue</a:t>
            </a:r>
            <a:r>
              <a:rPr lang="en-US" sz="4000" dirty="0">
                <a:latin typeface="Arial" panose="020B0604020202020204" pitchFamily="34" charset="0"/>
              </a:rPr>
              <a:t> monitoring possible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Finalization runtime opt-in</a:t>
            </a:r>
          </a:p>
        </p:txBody>
      </p:sp>
    </p:spTree>
    <p:extLst>
      <p:ext uri="{BB962C8B-B14F-4D97-AF65-F5344CB8AC3E}">
        <p14:creationId xmlns:p14="http://schemas.microsoft.com/office/powerpoint/2010/main" val="2763987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WINNER!?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581024" y="1930738"/>
            <a:ext cx="104679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dirty="0">
                <a:effectLst/>
                <a:latin typeface="Arial" panose="020B0604020202020204" pitchFamily="34" charset="0"/>
              </a:rPr>
              <a:t>More or less on par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BE5C39-0F2F-E9C4-E171-56414E20E88A}"/>
              </a:ext>
            </a:extLst>
          </p:cNvPr>
          <p:cNvSpPr txBox="1"/>
          <p:nvPr/>
        </p:nvSpPr>
        <p:spPr>
          <a:xfrm>
            <a:off x="581024" y="2825608"/>
            <a:ext cx="1131089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.NET started from lessons learned, Java </a:t>
            </a:r>
            <a:r>
              <a:rPr lang="en-US" sz="3200" dirty="0" err="1">
                <a:latin typeface="Arial" panose="020B0604020202020204" pitchFamily="34" charset="0"/>
              </a:rPr>
              <a:t>catched</a:t>
            </a:r>
            <a:r>
              <a:rPr lang="en-US" sz="3200" dirty="0">
                <a:latin typeface="Arial" panose="020B0604020202020204" pitchFamily="34" charset="0"/>
              </a:rPr>
              <a:t> 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Java has more advanced GC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Java allows more configuration</a:t>
            </a:r>
            <a:endParaRPr lang="en-US" sz="3200" b="0" i="0" dirty="0">
              <a:effectLst/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.NET does less allocations with structs &amp; spans </a:t>
            </a:r>
            <a:endParaRPr lang="en-US" sz="32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3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1061957"/>
            <a:ext cx="11542512" cy="860893"/>
          </a:xfrm>
        </p:spPr>
        <p:txBody>
          <a:bodyPr/>
          <a:lstStyle/>
          <a:p>
            <a:r>
              <a:rPr lang="fr-BE" dirty="0" err="1"/>
              <a:t>resources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FDED81-80EA-0A95-FFF0-4A00B4747555}"/>
              </a:ext>
            </a:extLst>
          </p:cNvPr>
          <p:cNvSpPr txBox="1"/>
          <p:nvPr/>
        </p:nvSpPr>
        <p:spPr>
          <a:xfrm>
            <a:off x="667366" y="2136913"/>
            <a:ext cx="9700750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 err="1">
                <a:hlinkClick r:id="rId5"/>
              </a:rPr>
              <a:t>Zdnet</a:t>
            </a:r>
            <a:r>
              <a:rPr lang="fr-BE" sz="2400" dirty="0">
                <a:hlinkClick r:id="rId5"/>
              </a:rPr>
              <a:t>: 70% of </a:t>
            </a:r>
            <a:r>
              <a:rPr lang="fr-BE" sz="2400" dirty="0" err="1">
                <a:hlinkClick r:id="rId5"/>
              </a:rPr>
              <a:t>security</a:t>
            </a:r>
            <a:r>
              <a:rPr lang="fr-BE" sz="2400" dirty="0">
                <a:hlinkClick r:id="rId5"/>
              </a:rPr>
              <a:t> bugs are memory </a:t>
            </a:r>
            <a:r>
              <a:rPr lang="fr-BE" sz="2400" dirty="0" err="1">
                <a:hlinkClick r:id="rId5"/>
              </a:rPr>
              <a:t>safety</a:t>
            </a:r>
            <a:r>
              <a:rPr lang="fr-BE" sz="2400" dirty="0">
                <a:hlinkClick r:id="rId5"/>
              </a:rPr>
              <a:t> issues</a:t>
            </a:r>
            <a:endParaRPr lang="fr-B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hlinkClick r:id="rId6"/>
              </a:rPr>
              <a:t>Java Serial GC Tech Talk</a:t>
            </a:r>
            <a:endParaRPr lang="fr-B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hlinkClick r:id="rId7"/>
              </a:rPr>
              <a:t>The Stack </a:t>
            </a:r>
            <a:r>
              <a:rPr lang="fr-BE" sz="2400" dirty="0" err="1">
                <a:hlinkClick r:id="rId7"/>
              </a:rPr>
              <a:t>is</a:t>
            </a:r>
            <a:r>
              <a:rPr lang="fr-BE" sz="2400" dirty="0">
                <a:hlinkClick r:id="rId7"/>
              </a:rPr>
              <a:t> an </a:t>
            </a:r>
            <a:r>
              <a:rPr lang="fr-BE" sz="2400" dirty="0" err="1">
                <a:hlinkClick r:id="rId7"/>
              </a:rPr>
              <a:t>Implementation</a:t>
            </a:r>
            <a:r>
              <a:rPr lang="fr-BE" sz="2400" dirty="0">
                <a:hlinkClick r:id="rId7"/>
              </a:rPr>
              <a:t> </a:t>
            </a:r>
            <a:r>
              <a:rPr lang="fr-BE" sz="2400" dirty="0" err="1">
                <a:hlinkClick r:id="rId7"/>
              </a:rPr>
              <a:t>Detail</a:t>
            </a:r>
            <a:endParaRPr lang="fr-B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hlinkClick r:id="rId8"/>
              </a:rPr>
              <a:t>Java </a:t>
            </a:r>
            <a:r>
              <a:rPr lang="fr-BE" sz="2400" dirty="0" err="1">
                <a:hlinkClick r:id="rId8"/>
              </a:rPr>
              <a:t>GC’s</a:t>
            </a:r>
            <a:r>
              <a:rPr lang="fr-BE" sz="2400" dirty="0">
                <a:hlinkClick r:id="rId8"/>
              </a:rPr>
              <a:t> </a:t>
            </a:r>
            <a:r>
              <a:rPr lang="fr-BE" sz="2400" dirty="0" err="1">
                <a:hlinkClick r:id="rId8"/>
              </a:rPr>
              <a:t>Compared</a:t>
            </a:r>
            <a:r>
              <a:rPr lang="fr-BE" sz="2400" dirty="0"/>
              <a:t> </a:t>
            </a:r>
            <a:r>
              <a:rPr lang="fr-BE" sz="2000" dirty="0"/>
              <a:t>(</a:t>
            </a:r>
            <a:r>
              <a:rPr lang="fr-BE" sz="2000" dirty="0" err="1"/>
              <a:t>with</a:t>
            </a:r>
            <a:r>
              <a:rPr lang="fr-BE" sz="2000" dirty="0"/>
              <a:t> </a:t>
            </a:r>
            <a:r>
              <a:rPr lang="fr-BE" sz="2000" dirty="0" err="1"/>
              <a:t>fancy</a:t>
            </a:r>
            <a:r>
              <a:rPr lang="fr-BE" sz="2000" dirty="0"/>
              <a:t> </a:t>
            </a:r>
            <a:r>
              <a:rPr lang="fr-BE" sz="2000" dirty="0" err="1"/>
              <a:t>drawings</a:t>
            </a:r>
            <a:r>
              <a:rPr lang="fr-BE" sz="20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000" dirty="0" err="1">
                <a:hlinkClick r:id="rId9"/>
              </a:rPr>
              <a:t>PluralSight</a:t>
            </a:r>
            <a:r>
              <a:rPr lang="fr-BE" sz="2000" dirty="0">
                <a:hlinkClick r:id="rId9"/>
              </a:rPr>
              <a:t>: Intro to Garbage Collection</a:t>
            </a:r>
            <a:br>
              <a:rPr lang="fr-BE" sz="2400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694221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2846152"/>
            <a:ext cx="11542512" cy="860893"/>
          </a:xfrm>
        </p:spPr>
        <p:txBody>
          <a:bodyPr/>
          <a:lstStyle/>
          <a:p>
            <a:r>
              <a:rPr lang="fr-BE" dirty="0"/>
              <a:t>Questions?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337442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695968"/>
            <a:ext cx="11542512" cy="860893"/>
          </a:xfrm>
        </p:spPr>
        <p:txBody>
          <a:bodyPr/>
          <a:lstStyle/>
          <a:p>
            <a:r>
              <a:rPr lang="fr-BE" dirty="0"/>
              <a:t>SESSION BADGES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45BC42-63B2-9B21-BC68-C4B2B0C08A19}"/>
              </a:ext>
            </a:extLst>
          </p:cNvPr>
          <p:cNvSpPr txBox="1"/>
          <p:nvPr/>
        </p:nvSpPr>
        <p:spPr>
          <a:xfrm>
            <a:off x="311809" y="1556861"/>
            <a:ext cx="1166427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Indication Content &amp; Time &amp; Difficulty Level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Theoretical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Hands-On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Code-Show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x… with exercises at the end</a:t>
            </a:r>
          </a:p>
          <a:p>
            <a:br>
              <a:rPr lang="en-US" sz="3200" dirty="0"/>
            </a:br>
            <a:r>
              <a:rPr lang="en-US" sz="3200" dirty="0"/>
              <a:t>Session Type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TechSession</a:t>
            </a: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ATrack</a:t>
            </a:r>
            <a:r>
              <a:rPr lang="en-US" sz="3200" dirty="0"/>
              <a:t>: Architecture Track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FTrack</a:t>
            </a:r>
            <a:r>
              <a:rPr lang="en-US" sz="3200" dirty="0"/>
              <a:t>: Frontend Track</a:t>
            </a:r>
          </a:p>
        </p:txBody>
      </p:sp>
    </p:spTree>
    <p:extLst>
      <p:ext uri="{BB962C8B-B14F-4D97-AF65-F5344CB8AC3E}">
        <p14:creationId xmlns:p14="http://schemas.microsoft.com/office/powerpoint/2010/main" val="14591335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862264"/>
            <a:ext cx="11542512" cy="860893"/>
          </a:xfrm>
        </p:spPr>
        <p:txBody>
          <a:bodyPr/>
          <a:lstStyle/>
          <a:p>
            <a:r>
              <a:rPr lang="fr-BE" dirty="0"/>
              <a:t>Concurrent vs </a:t>
            </a:r>
            <a:r>
              <a:rPr lang="fr-BE" dirty="0" err="1"/>
              <a:t>Parallel</a:t>
            </a:r>
            <a:endParaRPr lang="en-BE" dirty="0"/>
          </a:p>
        </p:txBody>
      </p:sp>
      <p:pic>
        <p:nvPicPr>
          <p:cNvPr id="3076" name="Picture 4" descr="Concurrency vs Parallelism. When talked about in terms of… | by Deepshi  Garg | Medium">
            <a:extLst>
              <a:ext uri="{FF2B5EF4-FFF2-40B4-BE49-F238E27FC236}">
                <a16:creationId xmlns:a16="http://schemas.microsoft.com/office/drawing/2014/main" id="{0619911C-2865-A2B5-F43E-EA1513621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529" y="1746716"/>
            <a:ext cx="5418942" cy="483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537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2206082"/>
            <a:ext cx="11891918" cy="860893"/>
          </a:xfrm>
        </p:spPr>
        <p:txBody>
          <a:bodyPr>
            <a:noAutofit/>
          </a:bodyPr>
          <a:lstStyle/>
          <a:p>
            <a:r>
              <a:rPr lang="fr-BE" sz="7200" dirty="0"/>
              <a:t>Garbage Collection</a:t>
            </a:r>
            <a:endParaRPr lang="en-BE" sz="7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497E7-645E-824E-B3DC-338AB7B811B8}"/>
              </a:ext>
            </a:extLst>
          </p:cNvPr>
          <p:cNvSpPr txBox="1"/>
          <p:nvPr/>
        </p:nvSpPr>
        <p:spPr>
          <a:xfrm>
            <a:off x="172343" y="3195094"/>
            <a:ext cx="11891919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.NET vs Java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27396A-D5D9-4B66-A82A-479CA27EDB60}"/>
              </a:ext>
            </a:extLst>
          </p:cNvPr>
          <p:cNvSpPr/>
          <p:nvPr/>
        </p:nvSpPr>
        <p:spPr>
          <a:xfrm>
            <a:off x="172343" y="6210300"/>
            <a:ext cx="1846957" cy="4417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Theoretical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32E90A-EF11-2053-F82A-1936FBE15BCE}"/>
              </a:ext>
            </a:extLst>
          </p:cNvPr>
          <p:cNvSpPr/>
          <p:nvPr/>
        </p:nvSpPr>
        <p:spPr>
          <a:xfrm>
            <a:off x="2159000" y="6210300"/>
            <a:ext cx="1846957" cy="4417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Introduction</a:t>
            </a:r>
            <a:endParaRPr lang="en-B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C06ADB-6306-283E-8817-AD8850E8AC9E}"/>
              </a:ext>
            </a:extLst>
          </p:cNvPr>
          <p:cNvSpPr txBox="1"/>
          <p:nvPr/>
        </p:nvSpPr>
        <p:spPr>
          <a:xfrm>
            <a:off x="10099344" y="323919"/>
            <a:ext cx="1964918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1h 30min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Clock PNG, Clock Transparent Background - FreeIconsPNG">
            <a:extLst>
              <a:ext uri="{FF2B5EF4-FFF2-40B4-BE49-F238E27FC236}">
                <a16:creationId xmlns:a16="http://schemas.microsoft.com/office/drawing/2014/main" id="{966489CB-B806-DAAF-578C-DD56B97F7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6830" y="253395"/>
            <a:ext cx="736980" cy="73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807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MENU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581611"/>
            <a:ext cx="11891919" cy="4498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Why </a:t>
            </a: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(Not)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Strategies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 vs .NET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Winner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698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888" y="838705"/>
            <a:ext cx="11542512" cy="860893"/>
          </a:xfrm>
        </p:spPr>
        <p:txBody>
          <a:bodyPr/>
          <a:lstStyle/>
          <a:p>
            <a:r>
              <a:rPr lang="fr-BE" dirty="0" err="1"/>
              <a:t>Inspirational</a:t>
            </a:r>
            <a:r>
              <a:rPr lang="fr-BE" dirty="0"/>
              <a:t> </a:t>
            </a:r>
            <a:r>
              <a:rPr lang="fr-BE" dirty="0" err="1"/>
              <a:t>Quote</a:t>
            </a:r>
            <a:endParaRPr lang="en-BE" dirty="0"/>
          </a:p>
        </p:txBody>
      </p:sp>
      <p:pic>
        <p:nvPicPr>
          <p:cNvPr id="4098" name="Picture 2" descr="Développement Java vs .Net pour votre projet: comparaison vitesse et  complexité">
            <a:extLst>
              <a:ext uri="{FF2B5EF4-FFF2-40B4-BE49-F238E27FC236}">
                <a16:creationId xmlns:a16="http://schemas.microsoft.com/office/drawing/2014/main" id="{011A88E0-9D5B-0F78-A03C-69F1E5440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004" y="1790700"/>
            <a:ext cx="9423400" cy="4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577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What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872611"/>
            <a:ext cx="11591838" cy="4498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Memory Management</a:t>
            </a: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Doesn’t handle Network, Files, Db, …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Generally </a:t>
            </a:r>
            <a:r>
              <a:rPr lang="en-US" sz="5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Undeterministic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Around since 1959 (Lisp)</a:t>
            </a: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Focus on Syntactic Garbage</a:t>
            </a:r>
          </a:p>
        </p:txBody>
      </p:sp>
    </p:spTree>
    <p:extLst>
      <p:ext uri="{BB962C8B-B14F-4D97-AF65-F5344CB8AC3E}">
        <p14:creationId xmlns:p14="http://schemas.microsoft.com/office/powerpoint/2010/main" val="3696334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What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AE0129-088C-E8E2-C678-90183F23B851}"/>
              </a:ext>
            </a:extLst>
          </p:cNvPr>
          <p:cNvSpPr txBox="1"/>
          <p:nvPr/>
        </p:nvSpPr>
        <p:spPr>
          <a:xfrm>
            <a:off x="514065" y="1712122"/>
            <a:ext cx="11154771" cy="498598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sz="2400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Syntactic Garbage: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No longer reachable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x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Foo();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x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Bar(); 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// Foo is syntactic garbage</a:t>
            </a: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sz="2400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Semantic Garbage: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Cannot be used anymore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x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Foo();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(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x.valid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) { 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// x is semantic garbage, if </a:t>
            </a:r>
            <a:r>
              <a:rPr lang="en-US" b="0" dirty="0" err="1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x.valid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 is false</a:t>
            </a: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x.bar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}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994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What</a:t>
            </a:r>
            <a:r>
              <a:rPr lang="fr-BE" dirty="0"/>
              <a:t>: Types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581611"/>
            <a:ext cx="11891919" cy="4999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 &amp; C++: 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malloc/new &amp; free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Java, .NET, Go &amp; scripting &amp; functional: 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D: 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Garbage collected but can manually cleanup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Ada </a:t>
            </a:r>
            <a:r>
              <a:rPr lang="en-US" sz="4400" dirty="0">
                <a:latin typeface="Calibri" panose="020F0502020204030204" pitchFamily="34" charset="0"/>
                <a:cs typeface="Times New Roman" panose="02020603050405020304" pitchFamily="18" charset="0"/>
              </a:rPr>
              <a:t>&amp; </a:t>
            </a:r>
            <a:r>
              <a:rPr lang="fr-BE" sz="4400" dirty="0">
                <a:latin typeface="Calibri" panose="020F0502020204030204" pitchFamily="34" charset="0"/>
                <a:cs typeface="Times New Roman" panose="02020603050405020304" pitchFamily="18" charset="0"/>
              </a:rPr>
              <a:t>C++/CLI </a:t>
            </a: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Heaps for automatic &amp; manual</a:t>
            </a:r>
          </a:p>
          <a:p>
            <a:pPr lvl="0">
              <a:lnSpc>
                <a:spcPct val="107000"/>
              </a:lnSpc>
            </a:pP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3600" dirty="0">
                <a:latin typeface="Calibri" panose="020F0502020204030204" pitchFamily="34" charset="0"/>
                <a:cs typeface="Times New Roman" panose="02020603050405020304" pitchFamily="18" charset="0"/>
              </a:rPr>
              <a:t>Boehm garbage collector for C/C++, Mono, …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ARC: 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Reference Counting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2154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0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6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7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8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9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0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6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7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8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9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0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6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7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8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9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Props1.xml><?xml version="1.0" encoding="utf-8"?>
<ds:datastoreItem xmlns:ds="http://schemas.openxmlformats.org/officeDocument/2006/customXml" ds:itemID="{602A176D-DD9A-4555-ABCE-0CAAEBDBAF6D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A714A584-184D-4334-9B39-881D79A4F0F4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E5A8DEF2-BABA-4107-9EB5-4BB8AEF5A6A8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DC5F04B3-64A5-43BD-9E03-FD2A813FFFE9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DA8DFECD-CF6E-4553-8828-1176E5D29DA6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C9A349EB-25C0-432F-BCC6-B672C9EAA1C2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89C58B89-9083-4E8D-978F-BD9FEC15943E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45548BE4-1A24-4D88-8871-A13230D72BD8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F9EBE2CE-6713-4ACE-BA85-AE6B6C8A927D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FA527840-9154-4775-AF3B-9C4AAB2D8BEA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BC484AA5-F199-4C8E-AC7E-A0475E650C8D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83121EFB-4893-415B-B7BD-F940E893B2BD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0A843DF8-76C9-4A76-A440-F39503EC900C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ED99823B-8799-434D-93BD-8F653478E0C3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8E790BDE-2D15-45EB-A29D-A00829B5D921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6D07BE54-C08A-4A00-A052-09AA9FE91835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DD9D5C04-2CE9-4F67-8F4D-69FAF4A0F8FA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FEB1F038-1D71-4F94-95C8-403435A384D3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DCC11337-3AD9-4027-98DE-157CE52CE748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6D3D9279-6C75-4783-8366-80312233FC1C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D12F2BFF-C618-42A7-A799-D8722515C0FA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7D30DA19-98EA-4F89-AFD0-CDDE58495E28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68FE2DF9-B445-4C6D-94AE-B9AC0C91A19C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F8269BDB-D614-43E6-B1D2-256C8E9D67AF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55175B1B-1E52-41D7-B325-77FE9B1B6122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4BC33FCD-6391-47CC-A6B2-8B9B9E68369A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2C97D8EA-0994-4D73-80A2-309A128A0159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5725CB53-BD1C-4C3F-AF47-2CD92FE9603E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0F4B9815-4362-4F41-818A-6BE6656D241F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ADA2E309-6E19-4C96-9EEB-44C199CB5A7E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A39AA873-4B6D-4C3A-89FE-5029DE90979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10521</TotalTime>
  <Words>2946</Words>
  <Application>Microsoft Office PowerPoint</Application>
  <PresentationFormat>Widescreen</PresentationFormat>
  <Paragraphs>533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8" baseType="lpstr">
      <vt:lpstr>Arial</vt:lpstr>
      <vt:lpstr>Arial</vt:lpstr>
      <vt:lpstr>Calibri</vt:lpstr>
      <vt:lpstr>Century Gothic</vt:lpstr>
      <vt:lpstr>Droid Sans</vt:lpstr>
      <vt:lpstr>euclid_circular_a</vt:lpstr>
      <vt:lpstr>Fira Code</vt:lpstr>
      <vt:lpstr>inherit</vt:lpstr>
      <vt:lpstr>inter-bold</vt:lpstr>
      <vt:lpstr>Linux Libertine</vt:lpstr>
      <vt:lpstr>Menlo</vt:lpstr>
      <vt:lpstr>OracleSansVF</vt:lpstr>
      <vt:lpstr>Raleway</vt:lpstr>
      <vt:lpstr>Roboto</vt:lpstr>
      <vt:lpstr>Source Sans Pro</vt:lpstr>
      <vt:lpstr>SuisseIntl</vt:lpstr>
      <vt:lpstr>ui-monospace</vt:lpstr>
      <vt:lpstr>Mesh</vt:lpstr>
      <vt:lpstr>Garbage Collection</vt:lpstr>
      <vt:lpstr>Next</vt:lpstr>
      <vt:lpstr>SESSION BADGES</vt:lpstr>
      <vt:lpstr>Garbage Collection</vt:lpstr>
      <vt:lpstr>MENU</vt:lpstr>
      <vt:lpstr>Inspirational Quote</vt:lpstr>
      <vt:lpstr>What</vt:lpstr>
      <vt:lpstr>What</vt:lpstr>
      <vt:lpstr>What: Types</vt:lpstr>
      <vt:lpstr>WHY</vt:lpstr>
      <vt:lpstr>WHY</vt:lpstr>
      <vt:lpstr>WHY</vt:lpstr>
      <vt:lpstr>WHY</vt:lpstr>
      <vt:lpstr>Why Not</vt:lpstr>
      <vt:lpstr>Strategies</vt:lpstr>
      <vt:lpstr>Strategies</vt:lpstr>
      <vt:lpstr>Strategies</vt:lpstr>
      <vt:lpstr>Strategies</vt:lpstr>
      <vt:lpstr>Java Object Generations</vt:lpstr>
      <vt:lpstr>.NET &amp; Java</vt:lpstr>
      <vt:lpstr>Java: Implementations</vt:lpstr>
      <vt:lpstr>Java: Implementations</vt:lpstr>
      <vt:lpstr>.NET</vt:lpstr>
      <vt:lpstr>Strong &amp; Weak Refs</vt:lpstr>
      <vt:lpstr>Undeterministic &amp; I/O</vt:lpstr>
      <vt:lpstr>Java</vt:lpstr>
      <vt:lpstr>WINNER!?</vt:lpstr>
      <vt:lpstr>resources</vt:lpstr>
      <vt:lpstr>Questions?</vt:lpstr>
      <vt:lpstr>Concurrent vs Parallel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</dc:title>
  <dc:creator>steven robijns</dc:creator>
  <cp:lastModifiedBy>Wouter Van Schandevijl</cp:lastModifiedBy>
  <cp:revision>1482</cp:revision>
  <dcterms:created xsi:type="dcterms:W3CDTF">2018-11-27T12:20:05Z</dcterms:created>
  <dcterms:modified xsi:type="dcterms:W3CDTF">2022-09-21T17:37:03Z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